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57" r:id="rId3"/>
    <p:sldId id="270" r:id="rId4"/>
    <p:sldId id="259" r:id="rId5"/>
    <p:sldId id="261" r:id="rId6"/>
    <p:sldId id="258" r:id="rId7"/>
    <p:sldId id="263" r:id="rId8"/>
    <p:sldId id="271" r:id="rId9"/>
    <p:sldId id="264" r:id="rId10"/>
    <p:sldId id="276" r:id="rId11"/>
    <p:sldId id="275" r:id="rId12"/>
    <p:sldId id="265" r:id="rId13"/>
    <p:sldId id="274" r:id="rId14"/>
    <p:sldId id="266" r:id="rId15"/>
    <p:sldId id="272" r:id="rId16"/>
    <p:sldId id="273" r:id="rId17"/>
    <p:sldId id="267" r:id="rId18"/>
    <p:sldId id="268"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a:xfrm>
            <a:off x="5332412" y="5883275"/>
            <a:ext cx="4324044" cy="365125"/>
          </a:xfrm>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300397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D2F268-5C40-4632-A1A3-1CDA46FE6B97}" type="datetimeFigureOut">
              <a:rPr lang="en-SG" smtClean="0"/>
              <a:t>11/5/2022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26863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2678337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808095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3588300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2627728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664338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2035057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77106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102072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a:xfrm>
            <a:off x="10951856" y="5867131"/>
            <a:ext cx="551167" cy="365125"/>
          </a:xfrm>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1792919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2F268-5C40-4632-A1A3-1CDA46FE6B97}" type="datetimeFigureOut">
              <a:rPr lang="en-SG" smtClean="0"/>
              <a:t>11/5/2022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166907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D2F268-5C40-4632-A1A3-1CDA46FE6B97}" type="datetimeFigureOut">
              <a:rPr lang="en-SG" smtClean="0"/>
              <a:t>11/5/2022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118308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D2F268-5C40-4632-A1A3-1CDA46FE6B97}" type="datetimeFigureOut">
              <a:rPr lang="en-SG" smtClean="0"/>
              <a:t>11/5/2022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2619649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D2F268-5C40-4632-A1A3-1CDA46FE6B97}" type="datetimeFigureOut">
              <a:rPr lang="en-SG" smtClean="0"/>
              <a:t>11/5/2022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290336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D2F268-5C40-4632-A1A3-1CDA46FE6B97}" type="datetimeFigureOut">
              <a:rPr lang="en-SG" smtClean="0"/>
              <a:t>11/5/2022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3439621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D2F268-5C40-4632-A1A3-1CDA46FE6B97}" type="datetimeFigureOut">
              <a:rPr lang="en-SG" smtClean="0"/>
              <a:t>11/5/2022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3703586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D2F268-5C40-4632-A1A3-1CDA46FE6B97}" type="datetimeFigureOut">
              <a:rPr lang="en-SG" smtClean="0"/>
              <a:t>11/5/2022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66199A9-0DD3-49FE-8603-380E6966E5F5}" type="slidenum">
              <a:rPr lang="en-SG" smtClean="0"/>
              <a:t>‹#›</a:t>
            </a:fld>
            <a:endParaRPr lang="en-SG"/>
          </a:p>
        </p:txBody>
      </p:sp>
    </p:spTree>
    <p:extLst>
      <p:ext uri="{BB962C8B-B14F-4D97-AF65-F5344CB8AC3E}">
        <p14:creationId xmlns:p14="http://schemas.microsoft.com/office/powerpoint/2010/main" val="363470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D2F268-5C40-4632-A1A3-1CDA46FE6B97}" type="datetimeFigureOut">
              <a:rPr lang="en-SG" smtClean="0"/>
              <a:t>11/5/2022</a:t>
            </a:fld>
            <a:endParaRPr lang="en-SG"/>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SG"/>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66199A9-0DD3-49FE-8603-380E6966E5F5}" type="slidenum">
              <a:rPr lang="en-SG" smtClean="0"/>
              <a:t>‹#›</a:t>
            </a:fld>
            <a:endParaRPr lang="en-SG"/>
          </a:p>
        </p:txBody>
      </p:sp>
    </p:spTree>
    <p:extLst>
      <p:ext uri="{BB962C8B-B14F-4D97-AF65-F5344CB8AC3E}">
        <p14:creationId xmlns:p14="http://schemas.microsoft.com/office/powerpoint/2010/main" val="663093276"/>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BF21-0E85-2FCE-E251-8D196A48937D}"/>
              </a:ext>
            </a:extLst>
          </p:cNvPr>
          <p:cNvSpPr>
            <a:spLocks noGrp="1"/>
          </p:cNvSpPr>
          <p:nvPr>
            <p:ph type="ctrTitle"/>
          </p:nvPr>
        </p:nvSpPr>
        <p:spPr/>
        <p:txBody>
          <a:bodyPr>
            <a:normAutofit/>
          </a:bodyPr>
          <a:lstStyle/>
          <a:p>
            <a:r>
              <a:rPr lang="en-US" sz="4000" b="0" i="0" dirty="0">
                <a:solidFill>
                  <a:srgbClr val="000000"/>
                </a:solidFill>
                <a:effectLst/>
                <a:latin typeface="Arial" panose="020B0604020202020204" pitchFamily="34" charset="0"/>
                <a:cs typeface="Arial" panose="020B0604020202020204" pitchFamily="34" charset="0"/>
              </a:rPr>
              <a:t>Pneumonia detection in chest X-ray images using deep learning models</a:t>
            </a:r>
            <a:br>
              <a:rPr lang="en-US" sz="4000" b="0" i="0" dirty="0">
                <a:solidFill>
                  <a:srgbClr val="000000"/>
                </a:solidFill>
                <a:effectLst/>
                <a:latin typeface="Arial" panose="020B0604020202020204" pitchFamily="34" charset="0"/>
                <a:cs typeface="Arial" panose="020B0604020202020204" pitchFamily="34" charset="0"/>
              </a:rPr>
            </a:br>
            <a:endParaRPr lang="en-SG" sz="40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B4C6B53C-D658-513A-9C2D-FE15941CD9B2}"/>
              </a:ext>
            </a:extLst>
          </p:cNvPr>
          <p:cNvSpPr>
            <a:spLocks noGrp="1"/>
          </p:cNvSpPr>
          <p:nvPr>
            <p:ph type="subTitle" idx="1"/>
          </p:nvPr>
        </p:nvSpPr>
        <p:spPr/>
        <p:txBody>
          <a:bodyPr/>
          <a:lstStyle/>
          <a:p>
            <a:r>
              <a:rPr lang="en-SG" dirty="0"/>
              <a:t>Presented  by: Yiang Yuet Meng</a:t>
            </a:r>
          </a:p>
        </p:txBody>
      </p:sp>
    </p:spTree>
    <p:extLst>
      <p:ext uri="{BB962C8B-B14F-4D97-AF65-F5344CB8AC3E}">
        <p14:creationId xmlns:p14="http://schemas.microsoft.com/office/powerpoint/2010/main" val="1788131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3094-72E1-AD8B-BF83-D08F8F0A249B}"/>
              </a:ext>
            </a:extLst>
          </p:cNvPr>
          <p:cNvSpPr>
            <a:spLocks noGrp="1"/>
          </p:cNvSpPr>
          <p:nvPr>
            <p:ph type="title"/>
          </p:nvPr>
        </p:nvSpPr>
        <p:spPr>
          <a:xfrm>
            <a:off x="1567111" y="-364255"/>
            <a:ext cx="10018713" cy="1752599"/>
          </a:xfrm>
        </p:spPr>
        <p:txBody>
          <a:bodyPr/>
          <a:lstStyle/>
          <a:p>
            <a:r>
              <a:rPr lang="en-SG" dirty="0"/>
              <a:t>Model 1- CNN architecture</a:t>
            </a:r>
          </a:p>
        </p:txBody>
      </p:sp>
      <p:sp>
        <p:nvSpPr>
          <p:cNvPr id="4" name="Rectangle 3">
            <a:extLst>
              <a:ext uri="{FF2B5EF4-FFF2-40B4-BE49-F238E27FC236}">
                <a16:creationId xmlns:a16="http://schemas.microsoft.com/office/drawing/2014/main" id="{F277C8E8-F45D-E858-2192-AEBB16E8157F}"/>
              </a:ext>
            </a:extLst>
          </p:cNvPr>
          <p:cNvSpPr/>
          <p:nvPr/>
        </p:nvSpPr>
        <p:spPr>
          <a:xfrm>
            <a:off x="4334420" y="246275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1-1</a:t>
            </a:r>
          </a:p>
        </p:txBody>
      </p:sp>
      <p:sp>
        <p:nvSpPr>
          <p:cNvPr id="27" name="Rectangle 26">
            <a:extLst>
              <a:ext uri="{FF2B5EF4-FFF2-40B4-BE49-F238E27FC236}">
                <a16:creationId xmlns:a16="http://schemas.microsoft.com/office/drawing/2014/main" id="{EDB9DA31-BC2D-0503-8EE4-1C01B153F0D9}"/>
              </a:ext>
            </a:extLst>
          </p:cNvPr>
          <p:cNvSpPr/>
          <p:nvPr/>
        </p:nvSpPr>
        <p:spPr>
          <a:xfrm>
            <a:off x="6925857" y="2438399"/>
            <a:ext cx="254952" cy="1981201"/>
          </a:xfrm>
          <a:prstGeom prst="rect">
            <a:avLst/>
          </a:prstGeom>
          <a:solidFill>
            <a:schemeClr val="accent4">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Softmax</a:t>
            </a:r>
            <a:endParaRPr lang="en-SG" dirty="0"/>
          </a:p>
        </p:txBody>
      </p:sp>
      <p:sp>
        <p:nvSpPr>
          <p:cNvPr id="28" name="Rectangle 27">
            <a:extLst>
              <a:ext uri="{FF2B5EF4-FFF2-40B4-BE49-F238E27FC236}">
                <a16:creationId xmlns:a16="http://schemas.microsoft.com/office/drawing/2014/main" id="{05D9BC3C-51C2-308D-C2F4-05309C47461D}"/>
              </a:ext>
            </a:extLst>
          </p:cNvPr>
          <p:cNvSpPr/>
          <p:nvPr/>
        </p:nvSpPr>
        <p:spPr>
          <a:xfrm>
            <a:off x="5876003" y="2438399"/>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endParaRPr lang="en-SG" dirty="0"/>
          </a:p>
        </p:txBody>
      </p:sp>
      <p:cxnSp>
        <p:nvCxnSpPr>
          <p:cNvPr id="31" name="Straight Connector 30">
            <a:extLst>
              <a:ext uri="{FF2B5EF4-FFF2-40B4-BE49-F238E27FC236}">
                <a16:creationId xmlns:a16="http://schemas.microsoft.com/office/drawing/2014/main" id="{4D318482-BA19-C341-45E1-32425CD907D2}"/>
              </a:ext>
            </a:extLst>
          </p:cNvPr>
          <p:cNvCxnSpPr>
            <a:cxnSpLocks/>
          </p:cNvCxnSpPr>
          <p:nvPr/>
        </p:nvCxnSpPr>
        <p:spPr>
          <a:xfrm>
            <a:off x="4154556" y="2125689"/>
            <a:ext cx="1261714" cy="129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A3A8B23-19E2-7485-A400-4C10133C7A11}"/>
              </a:ext>
            </a:extLst>
          </p:cNvPr>
          <p:cNvCxnSpPr>
            <a:endCxn id="4" idx="1"/>
          </p:cNvCxnSpPr>
          <p:nvPr/>
        </p:nvCxnSpPr>
        <p:spPr>
          <a:xfrm rot="16200000" flipH="1">
            <a:off x="3601868" y="2720808"/>
            <a:ext cx="1285240" cy="17986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62E3577-0BAC-F6F0-5B75-A94BC21ACA4B}"/>
              </a:ext>
            </a:extLst>
          </p:cNvPr>
          <p:cNvCxnSpPr>
            <a:cxnSpLocks/>
          </p:cNvCxnSpPr>
          <p:nvPr/>
        </p:nvCxnSpPr>
        <p:spPr>
          <a:xfrm rot="5400000">
            <a:off x="4622695" y="2705540"/>
            <a:ext cx="1393853" cy="247151"/>
          </a:xfrm>
          <a:prstGeom prst="bentConnector3">
            <a:avLst>
              <a:gd name="adj1" fmla="val 973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E4882F-2BD4-B0D4-F2E5-AC7BD71273F5}"/>
              </a:ext>
            </a:extLst>
          </p:cNvPr>
          <p:cNvCxnSpPr>
            <a:cxnSpLocks/>
          </p:cNvCxnSpPr>
          <p:nvPr/>
        </p:nvCxnSpPr>
        <p:spPr>
          <a:xfrm>
            <a:off x="5876003" y="2143758"/>
            <a:ext cx="13048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E3FB90-C6CF-C7D1-7071-B4139B54C941}"/>
              </a:ext>
            </a:extLst>
          </p:cNvPr>
          <p:cNvCxnSpPr>
            <a:cxnSpLocks/>
          </p:cNvCxnSpPr>
          <p:nvPr/>
        </p:nvCxnSpPr>
        <p:spPr>
          <a:xfrm>
            <a:off x="5876003" y="2143758"/>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3E799B-882B-DEF1-A25E-D8C98E3C1E24}"/>
              </a:ext>
            </a:extLst>
          </p:cNvPr>
          <p:cNvCxnSpPr>
            <a:cxnSpLocks/>
          </p:cNvCxnSpPr>
          <p:nvPr/>
        </p:nvCxnSpPr>
        <p:spPr>
          <a:xfrm>
            <a:off x="7180809" y="2143758"/>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04F4DA-6BE0-CD04-1906-5CCF4FBA4EEA}"/>
              </a:ext>
            </a:extLst>
          </p:cNvPr>
          <p:cNvSpPr txBox="1"/>
          <p:nvPr/>
        </p:nvSpPr>
        <p:spPr>
          <a:xfrm>
            <a:off x="6003479" y="1725407"/>
            <a:ext cx="1228883" cy="369332"/>
          </a:xfrm>
          <a:prstGeom prst="rect">
            <a:avLst/>
          </a:prstGeom>
          <a:noFill/>
        </p:spPr>
        <p:txBody>
          <a:bodyPr wrap="square" rtlCol="0">
            <a:spAutoFit/>
          </a:bodyPr>
          <a:lstStyle/>
          <a:p>
            <a:r>
              <a:rPr lang="en-SG" dirty="0"/>
              <a:t>Classifier</a:t>
            </a:r>
          </a:p>
        </p:txBody>
      </p:sp>
      <p:sp>
        <p:nvSpPr>
          <p:cNvPr id="51" name="Action Button: Go Forward or Next 50">
            <a:hlinkClick r:id="" action="ppaction://hlinkshowjump?jump=nextslide" highlightClick="1"/>
            <a:extLst>
              <a:ext uri="{FF2B5EF4-FFF2-40B4-BE49-F238E27FC236}">
                <a16:creationId xmlns:a16="http://schemas.microsoft.com/office/drawing/2014/main" id="{24EB46D0-A601-F0FD-5160-C44BC9755A3C}"/>
              </a:ext>
            </a:extLst>
          </p:cNvPr>
          <p:cNvSpPr/>
          <p:nvPr/>
        </p:nvSpPr>
        <p:spPr>
          <a:xfrm>
            <a:off x="2765388" y="2800349"/>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Action Button: Go Forward or Next 51">
            <a:hlinkClick r:id="" action="ppaction://hlinkshowjump?jump=nextslide" highlightClick="1"/>
            <a:extLst>
              <a:ext uri="{FF2B5EF4-FFF2-40B4-BE49-F238E27FC236}">
                <a16:creationId xmlns:a16="http://schemas.microsoft.com/office/drawing/2014/main" id="{26B2EDE6-DAD4-5C4A-5D06-1B6D1A1E7B29}"/>
              </a:ext>
            </a:extLst>
          </p:cNvPr>
          <p:cNvSpPr/>
          <p:nvPr/>
        </p:nvSpPr>
        <p:spPr>
          <a:xfrm>
            <a:off x="7750025" y="2918749"/>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CFF8CDDC-BE09-2325-BB3A-BDCE12AE5459}"/>
              </a:ext>
            </a:extLst>
          </p:cNvPr>
          <p:cNvSpPr txBox="1"/>
          <p:nvPr/>
        </p:nvSpPr>
        <p:spPr>
          <a:xfrm>
            <a:off x="2765388" y="4078439"/>
            <a:ext cx="1127770" cy="369332"/>
          </a:xfrm>
          <a:prstGeom prst="rect">
            <a:avLst/>
          </a:prstGeom>
          <a:noFill/>
        </p:spPr>
        <p:txBody>
          <a:bodyPr wrap="square" rtlCol="0">
            <a:spAutoFit/>
          </a:bodyPr>
          <a:lstStyle/>
          <a:p>
            <a:r>
              <a:rPr lang="en-SG" dirty="0"/>
              <a:t>Input</a:t>
            </a:r>
          </a:p>
        </p:txBody>
      </p:sp>
      <p:sp>
        <p:nvSpPr>
          <p:cNvPr id="54" name="TextBox 53">
            <a:extLst>
              <a:ext uri="{FF2B5EF4-FFF2-40B4-BE49-F238E27FC236}">
                <a16:creationId xmlns:a16="http://schemas.microsoft.com/office/drawing/2014/main" id="{6651EFAB-EEEE-AD49-3660-D2524FE1B1BE}"/>
              </a:ext>
            </a:extLst>
          </p:cNvPr>
          <p:cNvSpPr txBox="1"/>
          <p:nvPr/>
        </p:nvSpPr>
        <p:spPr>
          <a:xfrm>
            <a:off x="7699333" y="4323463"/>
            <a:ext cx="1127770" cy="369332"/>
          </a:xfrm>
          <a:prstGeom prst="rect">
            <a:avLst/>
          </a:prstGeom>
          <a:noFill/>
        </p:spPr>
        <p:txBody>
          <a:bodyPr wrap="square" rtlCol="0">
            <a:spAutoFit/>
          </a:bodyPr>
          <a:lstStyle/>
          <a:p>
            <a:r>
              <a:rPr lang="en-SG" dirty="0"/>
              <a:t>Output</a:t>
            </a:r>
          </a:p>
        </p:txBody>
      </p:sp>
      <p:sp>
        <p:nvSpPr>
          <p:cNvPr id="55" name="TextBox 54">
            <a:extLst>
              <a:ext uri="{FF2B5EF4-FFF2-40B4-BE49-F238E27FC236}">
                <a16:creationId xmlns:a16="http://schemas.microsoft.com/office/drawing/2014/main" id="{683BE414-0D84-2812-60E2-04FCB69BC5F7}"/>
              </a:ext>
            </a:extLst>
          </p:cNvPr>
          <p:cNvSpPr txBox="1"/>
          <p:nvPr/>
        </p:nvSpPr>
        <p:spPr>
          <a:xfrm>
            <a:off x="2092960" y="4947920"/>
            <a:ext cx="9174480" cy="369332"/>
          </a:xfrm>
          <a:prstGeom prst="rect">
            <a:avLst/>
          </a:prstGeom>
          <a:noFill/>
        </p:spPr>
        <p:txBody>
          <a:bodyPr wrap="square" rtlCol="0">
            <a:spAutoFit/>
          </a:bodyPr>
          <a:lstStyle/>
          <a:p>
            <a:r>
              <a:rPr lang="en-SG" dirty="0"/>
              <a:t>This is architecture for Model 1</a:t>
            </a:r>
          </a:p>
        </p:txBody>
      </p:sp>
      <p:sp>
        <p:nvSpPr>
          <p:cNvPr id="57" name="TextBox 56">
            <a:extLst>
              <a:ext uri="{FF2B5EF4-FFF2-40B4-BE49-F238E27FC236}">
                <a16:creationId xmlns:a16="http://schemas.microsoft.com/office/drawing/2014/main" id="{3C27B438-C50D-267E-047D-91ADF7872174}"/>
              </a:ext>
            </a:extLst>
          </p:cNvPr>
          <p:cNvSpPr txBox="1"/>
          <p:nvPr/>
        </p:nvSpPr>
        <p:spPr>
          <a:xfrm>
            <a:off x="3814482" y="1664160"/>
            <a:ext cx="1228883" cy="369332"/>
          </a:xfrm>
          <a:prstGeom prst="rect">
            <a:avLst/>
          </a:prstGeom>
          <a:noFill/>
        </p:spPr>
        <p:txBody>
          <a:bodyPr wrap="square" rtlCol="0">
            <a:spAutoFit/>
          </a:bodyPr>
          <a:lstStyle/>
          <a:p>
            <a:r>
              <a:rPr lang="en-SG" dirty="0"/>
              <a:t>CNN layer</a:t>
            </a:r>
          </a:p>
        </p:txBody>
      </p:sp>
      <p:sp>
        <p:nvSpPr>
          <p:cNvPr id="19" name="Rectangle 18">
            <a:extLst>
              <a:ext uri="{FF2B5EF4-FFF2-40B4-BE49-F238E27FC236}">
                <a16:creationId xmlns:a16="http://schemas.microsoft.com/office/drawing/2014/main" id="{1F4789EA-3C61-5245-5E28-C6D756A72EC5}"/>
              </a:ext>
            </a:extLst>
          </p:cNvPr>
          <p:cNvSpPr/>
          <p:nvPr/>
        </p:nvSpPr>
        <p:spPr>
          <a:xfrm>
            <a:off x="4619028" y="246275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a:t>
            </a:r>
            <a:r>
              <a:rPr lang="en-SG" dirty="0"/>
              <a:t>  1-2</a:t>
            </a:r>
          </a:p>
        </p:txBody>
      </p:sp>
      <p:sp>
        <p:nvSpPr>
          <p:cNvPr id="20" name="Rectangle 19">
            <a:extLst>
              <a:ext uri="{FF2B5EF4-FFF2-40B4-BE49-F238E27FC236}">
                <a16:creationId xmlns:a16="http://schemas.microsoft.com/office/drawing/2014/main" id="{03CA2F8B-80CF-EF75-5639-20A53FA2558B}"/>
              </a:ext>
            </a:extLst>
          </p:cNvPr>
          <p:cNvSpPr/>
          <p:nvPr/>
        </p:nvSpPr>
        <p:spPr>
          <a:xfrm>
            <a:off x="4886901" y="2444090"/>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  1-3</a:t>
            </a:r>
          </a:p>
        </p:txBody>
      </p:sp>
    </p:spTree>
    <p:extLst>
      <p:ext uri="{BB962C8B-B14F-4D97-AF65-F5344CB8AC3E}">
        <p14:creationId xmlns:p14="http://schemas.microsoft.com/office/powerpoint/2010/main" val="1929003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3094-72E1-AD8B-BF83-D08F8F0A249B}"/>
              </a:ext>
            </a:extLst>
          </p:cNvPr>
          <p:cNvSpPr>
            <a:spLocks noGrp="1"/>
          </p:cNvSpPr>
          <p:nvPr>
            <p:ph type="title"/>
          </p:nvPr>
        </p:nvSpPr>
        <p:spPr>
          <a:xfrm>
            <a:off x="1248727" y="-421474"/>
            <a:ext cx="10018713" cy="1752599"/>
          </a:xfrm>
        </p:spPr>
        <p:txBody>
          <a:bodyPr/>
          <a:lstStyle/>
          <a:p>
            <a:r>
              <a:rPr lang="en-SG" dirty="0"/>
              <a:t>Model 2- CNN architecture</a:t>
            </a:r>
          </a:p>
        </p:txBody>
      </p:sp>
      <p:sp>
        <p:nvSpPr>
          <p:cNvPr id="4" name="Rectangle 3">
            <a:extLst>
              <a:ext uri="{FF2B5EF4-FFF2-40B4-BE49-F238E27FC236}">
                <a16:creationId xmlns:a16="http://schemas.microsoft.com/office/drawing/2014/main" id="{F277C8E8-F45D-E858-2192-AEBB16E8157F}"/>
              </a:ext>
            </a:extLst>
          </p:cNvPr>
          <p:cNvSpPr/>
          <p:nvPr/>
        </p:nvSpPr>
        <p:spPr>
          <a:xfrm>
            <a:off x="2272824"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1-1</a:t>
            </a:r>
          </a:p>
        </p:txBody>
      </p:sp>
      <p:sp>
        <p:nvSpPr>
          <p:cNvPr id="6" name="Rectangle 5">
            <a:extLst>
              <a:ext uri="{FF2B5EF4-FFF2-40B4-BE49-F238E27FC236}">
                <a16:creationId xmlns:a16="http://schemas.microsoft.com/office/drawing/2014/main" id="{7868F0F6-A1F2-D6DD-0483-FDD614ABC668}"/>
              </a:ext>
            </a:extLst>
          </p:cNvPr>
          <p:cNvSpPr/>
          <p:nvPr/>
        </p:nvSpPr>
        <p:spPr>
          <a:xfrm>
            <a:off x="2554212" y="2514883"/>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7" name="Rectangle 6">
            <a:extLst>
              <a:ext uri="{FF2B5EF4-FFF2-40B4-BE49-F238E27FC236}">
                <a16:creationId xmlns:a16="http://schemas.microsoft.com/office/drawing/2014/main" id="{17479C20-562E-839E-39A4-083DF3586234}"/>
              </a:ext>
            </a:extLst>
          </p:cNvPr>
          <p:cNvSpPr/>
          <p:nvPr/>
        </p:nvSpPr>
        <p:spPr>
          <a:xfrm>
            <a:off x="3124513" y="2519966"/>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Batch 2-1</a:t>
            </a:r>
          </a:p>
        </p:txBody>
      </p:sp>
      <p:sp>
        <p:nvSpPr>
          <p:cNvPr id="8" name="Rectangle 7">
            <a:extLst>
              <a:ext uri="{FF2B5EF4-FFF2-40B4-BE49-F238E27FC236}">
                <a16:creationId xmlns:a16="http://schemas.microsoft.com/office/drawing/2014/main" id="{F64AA1B8-5482-8230-E444-BCB2039A2C8E}"/>
              </a:ext>
            </a:extLst>
          </p:cNvPr>
          <p:cNvSpPr/>
          <p:nvPr/>
        </p:nvSpPr>
        <p:spPr>
          <a:xfrm>
            <a:off x="3548705"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2-3</a:t>
            </a:r>
          </a:p>
        </p:txBody>
      </p:sp>
      <p:sp>
        <p:nvSpPr>
          <p:cNvPr id="9" name="Rectangle 8">
            <a:extLst>
              <a:ext uri="{FF2B5EF4-FFF2-40B4-BE49-F238E27FC236}">
                <a16:creationId xmlns:a16="http://schemas.microsoft.com/office/drawing/2014/main" id="{C7D20C3E-48D1-FF2C-4A95-CC4A765D826D}"/>
              </a:ext>
            </a:extLst>
          </p:cNvPr>
          <p:cNvSpPr/>
          <p:nvPr/>
        </p:nvSpPr>
        <p:spPr>
          <a:xfrm>
            <a:off x="3803657"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3" name="Rectangle 12">
            <a:extLst>
              <a:ext uri="{FF2B5EF4-FFF2-40B4-BE49-F238E27FC236}">
                <a16:creationId xmlns:a16="http://schemas.microsoft.com/office/drawing/2014/main" id="{BE29FC55-E402-22D4-47CF-41E944E5A769}"/>
              </a:ext>
            </a:extLst>
          </p:cNvPr>
          <p:cNvSpPr/>
          <p:nvPr/>
        </p:nvSpPr>
        <p:spPr>
          <a:xfrm>
            <a:off x="4343607"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a:t>
            </a:r>
          </a:p>
        </p:txBody>
      </p:sp>
      <p:sp>
        <p:nvSpPr>
          <p:cNvPr id="14" name="Rectangle 13">
            <a:extLst>
              <a:ext uri="{FF2B5EF4-FFF2-40B4-BE49-F238E27FC236}">
                <a16:creationId xmlns:a16="http://schemas.microsoft.com/office/drawing/2014/main" id="{5C655ADD-FE76-6BDC-9F93-F517FA94FD6C}"/>
              </a:ext>
            </a:extLst>
          </p:cNvPr>
          <p:cNvSpPr/>
          <p:nvPr/>
        </p:nvSpPr>
        <p:spPr>
          <a:xfrm>
            <a:off x="4624996"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Batch</a:t>
            </a:r>
          </a:p>
        </p:txBody>
      </p:sp>
      <p:sp>
        <p:nvSpPr>
          <p:cNvPr id="25" name="Rectangle 24">
            <a:extLst>
              <a:ext uri="{FF2B5EF4-FFF2-40B4-BE49-F238E27FC236}">
                <a16:creationId xmlns:a16="http://schemas.microsoft.com/office/drawing/2014/main" id="{8B2E155E-4AE3-22EE-F017-275756FB5480}"/>
              </a:ext>
            </a:extLst>
          </p:cNvPr>
          <p:cNvSpPr/>
          <p:nvPr/>
        </p:nvSpPr>
        <p:spPr>
          <a:xfrm>
            <a:off x="8270817" y="2486827"/>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Batch</a:t>
            </a:r>
          </a:p>
        </p:txBody>
      </p:sp>
      <p:sp>
        <p:nvSpPr>
          <p:cNvPr id="27" name="Rectangle 26">
            <a:extLst>
              <a:ext uri="{FF2B5EF4-FFF2-40B4-BE49-F238E27FC236}">
                <a16:creationId xmlns:a16="http://schemas.microsoft.com/office/drawing/2014/main" id="{EDB9DA31-BC2D-0503-8EE4-1C01B153F0D9}"/>
              </a:ext>
            </a:extLst>
          </p:cNvPr>
          <p:cNvSpPr/>
          <p:nvPr/>
        </p:nvSpPr>
        <p:spPr>
          <a:xfrm>
            <a:off x="8807158" y="2486827"/>
            <a:ext cx="254952" cy="1981201"/>
          </a:xfrm>
          <a:prstGeom prst="rect">
            <a:avLst/>
          </a:prstGeom>
          <a:solidFill>
            <a:schemeClr val="accent4">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Softmax</a:t>
            </a:r>
            <a:endParaRPr lang="en-SG" dirty="0"/>
          </a:p>
        </p:txBody>
      </p:sp>
      <p:sp>
        <p:nvSpPr>
          <p:cNvPr id="28" name="Rectangle 27">
            <a:extLst>
              <a:ext uri="{FF2B5EF4-FFF2-40B4-BE49-F238E27FC236}">
                <a16:creationId xmlns:a16="http://schemas.microsoft.com/office/drawing/2014/main" id="{05D9BC3C-51C2-308D-C2F4-05309C47461D}"/>
              </a:ext>
            </a:extLst>
          </p:cNvPr>
          <p:cNvSpPr/>
          <p:nvPr/>
        </p:nvSpPr>
        <p:spPr>
          <a:xfrm>
            <a:off x="7757304" y="2486827"/>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endParaRPr lang="en-SG" dirty="0"/>
          </a:p>
        </p:txBody>
      </p:sp>
      <p:sp>
        <p:nvSpPr>
          <p:cNvPr id="29" name="Rectangle 28">
            <a:extLst>
              <a:ext uri="{FF2B5EF4-FFF2-40B4-BE49-F238E27FC236}">
                <a16:creationId xmlns:a16="http://schemas.microsoft.com/office/drawing/2014/main" id="{DDA97BC3-6D64-37E9-E91A-B85072ACF027}"/>
              </a:ext>
            </a:extLst>
          </p:cNvPr>
          <p:cNvSpPr/>
          <p:nvPr/>
        </p:nvSpPr>
        <p:spPr>
          <a:xfrm>
            <a:off x="8056701" y="2486827"/>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	</a:t>
            </a:r>
          </a:p>
        </p:txBody>
      </p:sp>
      <p:cxnSp>
        <p:nvCxnSpPr>
          <p:cNvPr id="31" name="Straight Connector 30">
            <a:extLst>
              <a:ext uri="{FF2B5EF4-FFF2-40B4-BE49-F238E27FC236}">
                <a16:creationId xmlns:a16="http://schemas.microsoft.com/office/drawing/2014/main" id="{4D318482-BA19-C341-45E1-32425CD907D2}"/>
              </a:ext>
            </a:extLst>
          </p:cNvPr>
          <p:cNvCxnSpPr>
            <a:cxnSpLocks/>
          </p:cNvCxnSpPr>
          <p:nvPr/>
        </p:nvCxnSpPr>
        <p:spPr>
          <a:xfrm>
            <a:off x="2092960" y="2223535"/>
            <a:ext cx="3230510" cy="413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A3A8B23-19E2-7485-A400-4C10133C7A11}"/>
              </a:ext>
            </a:extLst>
          </p:cNvPr>
          <p:cNvCxnSpPr>
            <a:endCxn id="4" idx="1"/>
          </p:cNvCxnSpPr>
          <p:nvPr/>
        </p:nvCxnSpPr>
        <p:spPr>
          <a:xfrm rot="16200000" flipH="1">
            <a:off x="1540272" y="2776223"/>
            <a:ext cx="1285240" cy="17986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62E3577-0BAC-F6F0-5B75-A94BC21ACA4B}"/>
              </a:ext>
            </a:extLst>
          </p:cNvPr>
          <p:cNvCxnSpPr>
            <a:cxnSpLocks/>
          </p:cNvCxnSpPr>
          <p:nvPr/>
        </p:nvCxnSpPr>
        <p:spPr>
          <a:xfrm rot="5400000">
            <a:off x="4570736" y="2797432"/>
            <a:ext cx="1285242" cy="22022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15B25F0-9629-7DD5-10C2-98B967BF117E}"/>
              </a:ext>
            </a:extLst>
          </p:cNvPr>
          <p:cNvSpPr txBox="1"/>
          <p:nvPr/>
        </p:nvSpPr>
        <p:spPr>
          <a:xfrm>
            <a:off x="2156762" y="1751731"/>
            <a:ext cx="4184969" cy="369332"/>
          </a:xfrm>
          <a:prstGeom prst="rect">
            <a:avLst/>
          </a:prstGeom>
          <a:noFill/>
        </p:spPr>
        <p:txBody>
          <a:bodyPr wrap="square" rtlCol="0">
            <a:spAutoFit/>
          </a:bodyPr>
          <a:lstStyle/>
          <a:p>
            <a:r>
              <a:rPr lang="en-SG" dirty="0"/>
              <a:t>CNN Layers</a:t>
            </a:r>
          </a:p>
        </p:txBody>
      </p:sp>
      <p:cxnSp>
        <p:nvCxnSpPr>
          <p:cNvPr id="42" name="Straight Connector 41">
            <a:extLst>
              <a:ext uri="{FF2B5EF4-FFF2-40B4-BE49-F238E27FC236}">
                <a16:creationId xmlns:a16="http://schemas.microsoft.com/office/drawing/2014/main" id="{ECE4882F-2BD4-B0D4-F2E5-AC7BD71273F5}"/>
              </a:ext>
            </a:extLst>
          </p:cNvPr>
          <p:cNvCxnSpPr>
            <a:cxnSpLocks/>
          </p:cNvCxnSpPr>
          <p:nvPr/>
        </p:nvCxnSpPr>
        <p:spPr>
          <a:xfrm>
            <a:off x="5583064" y="2192186"/>
            <a:ext cx="34790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E3FB90-C6CF-C7D1-7071-B4139B54C941}"/>
              </a:ext>
            </a:extLst>
          </p:cNvPr>
          <p:cNvCxnSpPr>
            <a:cxnSpLocks/>
          </p:cNvCxnSpPr>
          <p:nvPr/>
        </p:nvCxnSpPr>
        <p:spPr>
          <a:xfrm>
            <a:off x="5583064" y="2188895"/>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3E799B-882B-DEF1-A25E-D8C98E3C1E24}"/>
              </a:ext>
            </a:extLst>
          </p:cNvPr>
          <p:cNvCxnSpPr>
            <a:cxnSpLocks/>
          </p:cNvCxnSpPr>
          <p:nvPr/>
        </p:nvCxnSpPr>
        <p:spPr>
          <a:xfrm>
            <a:off x="9062110" y="2192186"/>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04F4DA-6BE0-CD04-1906-5CCF4FBA4EEA}"/>
              </a:ext>
            </a:extLst>
          </p:cNvPr>
          <p:cNvSpPr txBox="1"/>
          <p:nvPr/>
        </p:nvSpPr>
        <p:spPr>
          <a:xfrm>
            <a:off x="7578275" y="1751731"/>
            <a:ext cx="1228883" cy="369332"/>
          </a:xfrm>
          <a:prstGeom prst="rect">
            <a:avLst/>
          </a:prstGeom>
          <a:noFill/>
        </p:spPr>
        <p:txBody>
          <a:bodyPr wrap="square" rtlCol="0">
            <a:spAutoFit/>
          </a:bodyPr>
          <a:lstStyle/>
          <a:p>
            <a:r>
              <a:rPr lang="en-SG" dirty="0"/>
              <a:t>Classifier</a:t>
            </a:r>
          </a:p>
        </p:txBody>
      </p:sp>
      <p:sp>
        <p:nvSpPr>
          <p:cNvPr id="51" name="Action Button: Go Forward or Next 50">
            <a:hlinkClick r:id="" action="ppaction://hlinkshowjump?jump=nextslide" highlightClick="1"/>
            <a:extLst>
              <a:ext uri="{FF2B5EF4-FFF2-40B4-BE49-F238E27FC236}">
                <a16:creationId xmlns:a16="http://schemas.microsoft.com/office/drawing/2014/main" id="{24EB46D0-A601-F0FD-5160-C44BC9755A3C}"/>
              </a:ext>
            </a:extLst>
          </p:cNvPr>
          <p:cNvSpPr/>
          <p:nvPr/>
        </p:nvSpPr>
        <p:spPr>
          <a:xfrm>
            <a:off x="1056640" y="2936240"/>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Action Button: Go Forward or Next 51">
            <a:hlinkClick r:id="" action="ppaction://hlinkshowjump?jump=nextslide" highlightClick="1"/>
            <a:extLst>
              <a:ext uri="{FF2B5EF4-FFF2-40B4-BE49-F238E27FC236}">
                <a16:creationId xmlns:a16="http://schemas.microsoft.com/office/drawing/2014/main" id="{26B2EDE6-DAD4-5C4A-5D06-1B6D1A1E7B29}"/>
              </a:ext>
            </a:extLst>
          </p:cNvPr>
          <p:cNvSpPr/>
          <p:nvPr/>
        </p:nvSpPr>
        <p:spPr>
          <a:xfrm>
            <a:off x="9525760" y="2869333"/>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CFF8CDDC-BE09-2325-BB3A-BDCE12AE5459}"/>
              </a:ext>
            </a:extLst>
          </p:cNvPr>
          <p:cNvSpPr txBox="1"/>
          <p:nvPr/>
        </p:nvSpPr>
        <p:spPr>
          <a:xfrm>
            <a:off x="1028992" y="4167392"/>
            <a:ext cx="1127770" cy="369332"/>
          </a:xfrm>
          <a:prstGeom prst="rect">
            <a:avLst/>
          </a:prstGeom>
          <a:noFill/>
        </p:spPr>
        <p:txBody>
          <a:bodyPr wrap="square" rtlCol="0">
            <a:spAutoFit/>
          </a:bodyPr>
          <a:lstStyle/>
          <a:p>
            <a:r>
              <a:rPr lang="en-SG" dirty="0"/>
              <a:t>Input</a:t>
            </a:r>
          </a:p>
        </p:txBody>
      </p:sp>
      <p:sp>
        <p:nvSpPr>
          <p:cNvPr id="54" name="TextBox 53">
            <a:extLst>
              <a:ext uri="{FF2B5EF4-FFF2-40B4-BE49-F238E27FC236}">
                <a16:creationId xmlns:a16="http://schemas.microsoft.com/office/drawing/2014/main" id="{6651EFAB-EEEE-AD49-3660-D2524FE1B1BE}"/>
              </a:ext>
            </a:extLst>
          </p:cNvPr>
          <p:cNvSpPr txBox="1"/>
          <p:nvPr/>
        </p:nvSpPr>
        <p:spPr>
          <a:xfrm>
            <a:off x="9459581" y="4098696"/>
            <a:ext cx="1127770" cy="369332"/>
          </a:xfrm>
          <a:prstGeom prst="rect">
            <a:avLst/>
          </a:prstGeom>
          <a:noFill/>
        </p:spPr>
        <p:txBody>
          <a:bodyPr wrap="square" rtlCol="0">
            <a:spAutoFit/>
          </a:bodyPr>
          <a:lstStyle/>
          <a:p>
            <a:r>
              <a:rPr lang="en-SG" dirty="0"/>
              <a:t>Output</a:t>
            </a:r>
          </a:p>
        </p:txBody>
      </p:sp>
      <p:sp>
        <p:nvSpPr>
          <p:cNvPr id="55" name="TextBox 54">
            <a:extLst>
              <a:ext uri="{FF2B5EF4-FFF2-40B4-BE49-F238E27FC236}">
                <a16:creationId xmlns:a16="http://schemas.microsoft.com/office/drawing/2014/main" id="{683BE414-0D84-2812-60E2-04FCB69BC5F7}"/>
              </a:ext>
            </a:extLst>
          </p:cNvPr>
          <p:cNvSpPr txBox="1"/>
          <p:nvPr/>
        </p:nvSpPr>
        <p:spPr>
          <a:xfrm>
            <a:off x="2092960" y="4947920"/>
            <a:ext cx="9174480" cy="369332"/>
          </a:xfrm>
          <a:prstGeom prst="rect">
            <a:avLst/>
          </a:prstGeom>
          <a:noFill/>
        </p:spPr>
        <p:txBody>
          <a:bodyPr wrap="square" rtlCol="0">
            <a:spAutoFit/>
          </a:bodyPr>
          <a:lstStyle/>
          <a:p>
            <a:r>
              <a:rPr lang="en-SG" dirty="0"/>
              <a:t>This is model 2 architecture</a:t>
            </a:r>
          </a:p>
        </p:txBody>
      </p:sp>
      <p:sp>
        <p:nvSpPr>
          <p:cNvPr id="43" name="Rectangle 42">
            <a:extLst>
              <a:ext uri="{FF2B5EF4-FFF2-40B4-BE49-F238E27FC236}">
                <a16:creationId xmlns:a16="http://schemas.microsoft.com/office/drawing/2014/main" id="{6DCA6B48-65AB-238A-A973-1AA5DA55D70C}"/>
              </a:ext>
            </a:extLst>
          </p:cNvPr>
          <p:cNvSpPr/>
          <p:nvPr/>
        </p:nvSpPr>
        <p:spPr>
          <a:xfrm>
            <a:off x="3355877" y="2520431"/>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2-2</a:t>
            </a:r>
          </a:p>
        </p:txBody>
      </p:sp>
      <p:sp>
        <p:nvSpPr>
          <p:cNvPr id="45" name="Rectangle 44">
            <a:extLst>
              <a:ext uri="{FF2B5EF4-FFF2-40B4-BE49-F238E27FC236}">
                <a16:creationId xmlns:a16="http://schemas.microsoft.com/office/drawing/2014/main" id="{B34CA520-F42F-89F2-C9B1-A4773288C336}"/>
              </a:ext>
            </a:extLst>
          </p:cNvPr>
          <p:cNvSpPr/>
          <p:nvPr/>
        </p:nvSpPr>
        <p:spPr>
          <a:xfrm>
            <a:off x="7104171" y="2483536"/>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Batch</a:t>
            </a:r>
          </a:p>
        </p:txBody>
      </p:sp>
      <p:sp>
        <p:nvSpPr>
          <p:cNvPr id="46" name="Rectangle 45">
            <a:extLst>
              <a:ext uri="{FF2B5EF4-FFF2-40B4-BE49-F238E27FC236}">
                <a16:creationId xmlns:a16="http://schemas.microsoft.com/office/drawing/2014/main" id="{BE88183E-A1E9-5057-E139-547DD280B581}"/>
              </a:ext>
            </a:extLst>
          </p:cNvPr>
          <p:cNvSpPr/>
          <p:nvPr/>
        </p:nvSpPr>
        <p:spPr>
          <a:xfrm>
            <a:off x="6590658" y="2483536"/>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endParaRPr lang="en-SG" dirty="0"/>
          </a:p>
        </p:txBody>
      </p:sp>
      <p:sp>
        <p:nvSpPr>
          <p:cNvPr id="48" name="Rectangle 47">
            <a:extLst>
              <a:ext uri="{FF2B5EF4-FFF2-40B4-BE49-F238E27FC236}">
                <a16:creationId xmlns:a16="http://schemas.microsoft.com/office/drawing/2014/main" id="{5A76CAAF-61FA-8FFF-56A8-75DC8C9159C9}"/>
              </a:ext>
            </a:extLst>
          </p:cNvPr>
          <p:cNvSpPr/>
          <p:nvPr/>
        </p:nvSpPr>
        <p:spPr>
          <a:xfrm>
            <a:off x="6890055" y="2483536"/>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	</a:t>
            </a:r>
          </a:p>
        </p:txBody>
      </p:sp>
      <p:sp>
        <p:nvSpPr>
          <p:cNvPr id="49" name="Rectangle 48">
            <a:extLst>
              <a:ext uri="{FF2B5EF4-FFF2-40B4-BE49-F238E27FC236}">
                <a16:creationId xmlns:a16="http://schemas.microsoft.com/office/drawing/2014/main" id="{FD175B91-AB84-14BC-1350-4CC7A92A0EE2}"/>
              </a:ext>
            </a:extLst>
          </p:cNvPr>
          <p:cNvSpPr/>
          <p:nvPr/>
        </p:nvSpPr>
        <p:spPr>
          <a:xfrm>
            <a:off x="6020138" y="2492381"/>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Batch</a:t>
            </a:r>
          </a:p>
        </p:txBody>
      </p:sp>
      <p:sp>
        <p:nvSpPr>
          <p:cNvPr id="56" name="Rectangle 55">
            <a:extLst>
              <a:ext uri="{FF2B5EF4-FFF2-40B4-BE49-F238E27FC236}">
                <a16:creationId xmlns:a16="http://schemas.microsoft.com/office/drawing/2014/main" id="{48C1B1D1-9534-61B5-1D24-B7C654008D8C}"/>
              </a:ext>
            </a:extLst>
          </p:cNvPr>
          <p:cNvSpPr/>
          <p:nvPr/>
        </p:nvSpPr>
        <p:spPr>
          <a:xfrm>
            <a:off x="5506625" y="2492381"/>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endParaRPr lang="en-SG" dirty="0"/>
          </a:p>
        </p:txBody>
      </p:sp>
      <p:sp>
        <p:nvSpPr>
          <p:cNvPr id="57" name="Rectangle 56">
            <a:extLst>
              <a:ext uri="{FF2B5EF4-FFF2-40B4-BE49-F238E27FC236}">
                <a16:creationId xmlns:a16="http://schemas.microsoft.com/office/drawing/2014/main" id="{F1FC8109-E41D-DC28-0EDA-35DBB0EE39E8}"/>
              </a:ext>
            </a:extLst>
          </p:cNvPr>
          <p:cNvSpPr/>
          <p:nvPr/>
        </p:nvSpPr>
        <p:spPr>
          <a:xfrm>
            <a:off x="5806022" y="2492381"/>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	</a:t>
            </a:r>
          </a:p>
        </p:txBody>
      </p:sp>
    </p:spTree>
    <p:extLst>
      <p:ext uri="{BB962C8B-B14F-4D97-AF65-F5344CB8AC3E}">
        <p14:creationId xmlns:p14="http://schemas.microsoft.com/office/powerpoint/2010/main" val="2228425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161926"/>
            <a:ext cx="10018713" cy="1238250"/>
          </a:xfrm>
        </p:spPr>
        <p:txBody>
          <a:bodyPr>
            <a:normAutofit fontScale="90000"/>
          </a:bodyPr>
          <a:lstStyle/>
          <a:p>
            <a:r>
              <a:rPr lang="en-SG" b="1" dirty="0">
                <a:latin typeface="Arial" panose="020B0604020202020204" pitchFamily="34" charset="0"/>
                <a:cs typeface="Arial" panose="020B0604020202020204" pitchFamily="34" charset="0"/>
              </a:rPr>
              <a:t>Modelling</a:t>
            </a:r>
            <a:br>
              <a:rPr lang="en-SG" b="1" dirty="0"/>
            </a:br>
            <a:endParaRPr lang="en-SG" b="1" dirty="0"/>
          </a:p>
        </p:txBody>
      </p:sp>
      <p:graphicFrame>
        <p:nvGraphicFramePr>
          <p:cNvPr id="3" name="Table 4">
            <a:extLst>
              <a:ext uri="{FF2B5EF4-FFF2-40B4-BE49-F238E27FC236}">
                <a16:creationId xmlns:a16="http://schemas.microsoft.com/office/drawing/2014/main" id="{05FAF137-8AD4-F45C-9A2C-14229ECAC595}"/>
              </a:ext>
            </a:extLst>
          </p:cNvPr>
          <p:cNvGraphicFramePr>
            <a:graphicFrameLocks noGrp="1"/>
          </p:cNvGraphicFramePr>
          <p:nvPr>
            <p:ph sz="quarter" idx="13"/>
            <p:extLst>
              <p:ext uri="{D42A27DB-BD31-4B8C-83A1-F6EECF244321}">
                <p14:modId xmlns:p14="http://schemas.microsoft.com/office/powerpoint/2010/main" val="1531385245"/>
              </p:ext>
            </p:extLst>
          </p:nvPr>
        </p:nvGraphicFramePr>
        <p:xfrm>
          <a:off x="104776" y="911225"/>
          <a:ext cx="11668124" cy="2748280"/>
        </p:xfrm>
        <a:graphic>
          <a:graphicData uri="http://schemas.openxmlformats.org/drawingml/2006/table">
            <a:tbl>
              <a:tblPr firstRow="1" bandRow="1">
                <a:tableStyleId>{5C22544A-7EE6-4342-B048-85BDC9FD1C3A}</a:tableStyleId>
              </a:tblPr>
              <a:tblGrid>
                <a:gridCol w="962245">
                  <a:extLst>
                    <a:ext uri="{9D8B030D-6E8A-4147-A177-3AD203B41FA5}">
                      <a16:colId xmlns:a16="http://schemas.microsoft.com/office/drawing/2014/main" val="924884223"/>
                    </a:ext>
                  </a:extLst>
                </a:gridCol>
                <a:gridCol w="3124559">
                  <a:extLst>
                    <a:ext uri="{9D8B030D-6E8A-4147-A177-3AD203B41FA5}">
                      <a16:colId xmlns:a16="http://schemas.microsoft.com/office/drawing/2014/main" val="260115102"/>
                    </a:ext>
                  </a:extLst>
                </a:gridCol>
                <a:gridCol w="997022">
                  <a:extLst>
                    <a:ext uri="{9D8B030D-6E8A-4147-A177-3AD203B41FA5}">
                      <a16:colId xmlns:a16="http://schemas.microsoft.com/office/drawing/2014/main" val="1554615720"/>
                    </a:ext>
                  </a:extLst>
                </a:gridCol>
                <a:gridCol w="1332653">
                  <a:extLst>
                    <a:ext uri="{9D8B030D-6E8A-4147-A177-3AD203B41FA5}">
                      <a16:colId xmlns:a16="http://schemas.microsoft.com/office/drawing/2014/main" val="560591222"/>
                    </a:ext>
                  </a:extLst>
                </a:gridCol>
                <a:gridCol w="1352397">
                  <a:extLst>
                    <a:ext uri="{9D8B030D-6E8A-4147-A177-3AD203B41FA5}">
                      <a16:colId xmlns:a16="http://schemas.microsoft.com/office/drawing/2014/main" val="2224282246"/>
                    </a:ext>
                  </a:extLst>
                </a:gridCol>
                <a:gridCol w="1431369">
                  <a:extLst>
                    <a:ext uri="{9D8B030D-6E8A-4147-A177-3AD203B41FA5}">
                      <a16:colId xmlns:a16="http://schemas.microsoft.com/office/drawing/2014/main" val="3622773318"/>
                    </a:ext>
                  </a:extLst>
                </a:gridCol>
                <a:gridCol w="1009363">
                  <a:extLst>
                    <a:ext uri="{9D8B030D-6E8A-4147-A177-3AD203B41FA5}">
                      <a16:colId xmlns:a16="http://schemas.microsoft.com/office/drawing/2014/main" val="1512597638"/>
                    </a:ext>
                  </a:extLst>
                </a:gridCol>
                <a:gridCol w="1458516">
                  <a:extLst>
                    <a:ext uri="{9D8B030D-6E8A-4147-A177-3AD203B41FA5}">
                      <a16:colId xmlns:a16="http://schemas.microsoft.com/office/drawing/2014/main" val="3893903613"/>
                    </a:ext>
                  </a:extLst>
                </a:gridCol>
              </a:tblGrid>
              <a:tr h="370840">
                <a:tc>
                  <a:txBody>
                    <a:bodyPr/>
                    <a:lstStyle/>
                    <a:p>
                      <a:r>
                        <a:rPr lang="en-SG" dirty="0"/>
                        <a:t>Model</a:t>
                      </a:r>
                    </a:p>
                  </a:txBody>
                  <a:tcPr/>
                </a:tc>
                <a:tc>
                  <a:txBody>
                    <a:bodyPr/>
                    <a:lstStyle/>
                    <a:p>
                      <a:r>
                        <a:rPr lang="en-SG" dirty="0" err="1"/>
                        <a:t>HyperParameters</a:t>
                      </a:r>
                      <a:endParaRPr lang="en-SG" dirty="0"/>
                    </a:p>
                  </a:txBody>
                  <a:tcPr/>
                </a:tc>
                <a:tc>
                  <a:txBody>
                    <a:bodyPr/>
                    <a:lstStyle/>
                    <a:p>
                      <a:r>
                        <a:rPr lang="en-SG" dirty="0"/>
                        <a:t>Epoch</a:t>
                      </a:r>
                    </a:p>
                  </a:txBody>
                  <a:tcPr/>
                </a:tc>
                <a:tc>
                  <a:txBody>
                    <a:bodyPr/>
                    <a:lstStyle/>
                    <a:p>
                      <a:r>
                        <a:rPr lang="en-SG" dirty="0"/>
                        <a:t>Accuracy</a:t>
                      </a:r>
                    </a:p>
                  </a:txBody>
                  <a:tcPr/>
                </a:tc>
                <a:tc>
                  <a:txBody>
                    <a:bodyPr/>
                    <a:lstStyle/>
                    <a:p>
                      <a:r>
                        <a:rPr lang="en-SG" dirty="0"/>
                        <a:t>Misclass</a:t>
                      </a:r>
                    </a:p>
                  </a:txBody>
                  <a:tcPr/>
                </a:tc>
                <a:tc>
                  <a:txBody>
                    <a:bodyPr/>
                    <a:lstStyle/>
                    <a:p>
                      <a:r>
                        <a:rPr lang="en-SG" dirty="0"/>
                        <a:t>Precision </a:t>
                      </a:r>
                    </a:p>
                  </a:txBody>
                  <a:tcPr/>
                </a:tc>
                <a:tc>
                  <a:txBody>
                    <a:bodyPr/>
                    <a:lstStyle/>
                    <a:p>
                      <a:r>
                        <a:rPr lang="en-SG" dirty="0"/>
                        <a:t>Recall</a:t>
                      </a:r>
                    </a:p>
                  </a:txBody>
                  <a:tcPr/>
                </a:tc>
                <a:tc>
                  <a:txBody>
                    <a:bodyPr/>
                    <a:lstStyle/>
                    <a:p>
                      <a:r>
                        <a:rPr lang="en-SG" dirty="0"/>
                        <a:t>Specificity</a:t>
                      </a:r>
                    </a:p>
                  </a:txBody>
                  <a:tcPr/>
                </a:tc>
                <a:extLst>
                  <a:ext uri="{0D108BD9-81ED-4DB2-BD59-A6C34878D82A}">
                    <a16:rowId xmlns:a16="http://schemas.microsoft.com/office/drawing/2014/main" val="1846730167"/>
                  </a:ext>
                </a:extLst>
              </a:tr>
              <a:tr h="370840">
                <a:tc>
                  <a:txBody>
                    <a:bodyPr/>
                    <a:lstStyle/>
                    <a:p>
                      <a:r>
                        <a:rPr lang="en-SG" dirty="0"/>
                        <a:t>Model 1</a:t>
                      </a:r>
                    </a:p>
                    <a:p>
                      <a:r>
                        <a:rPr lang="en-SG" dirty="0"/>
                        <a:t>-</a:t>
                      </a:r>
                    </a:p>
                    <a:p>
                      <a:r>
                        <a:rPr lang="en-SG" dirty="0"/>
                        <a:t>CNN- 7 layers</a:t>
                      </a:r>
                    </a:p>
                  </a:txBody>
                  <a:tcPr/>
                </a:tc>
                <a:tc>
                  <a:txBody>
                    <a:bodyPr/>
                    <a:lstStyle/>
                    <a:p>
                      <a:pPr fontAlgn="ctr"/>
                      <a:r>
                        <a:rPr lang="en-SG" dirty="0" err="1">
                          <a:effectLst/>
                        </a:rPr>
                        <a:t>learning_rate</a:t>
                      </a:r>
                      <a:r>
                        <a:rPr lang="en-SG" dirty="0">
                          <a:effectLst/>
                        </a:rPr>
                        <a:t>=0.000001, beta_1=0.9, beta_2=0.999, epsilon=1e-08, decay=0.000005</a:t>
                      </a:r>
                    </a:p>
                  </a:txBody>
                  <a:tcPr anchor="ctr"/>
                </a:tc>
                <a:tc>
                  <a:txBody>
                    <a:bodyPr/>
                    <a:lstStyle/>
                    <a:p>
                      <a:r>
                        <a:rPr lang="en-SG" dirty="0"/>
                        <a:t>40</a:t>
                      </a:r>
                    </a:p>
                  </a:txBody>
                  <a:tcPr/>
                </a:tc>
                <a:tc>
                  <a:txBody>
                    <a:bodyPr/>
                    <a:lstStyle/>
                    <a:p>
                      <a:r>
                        <a:rPr lang="en-SG" sz="1800" b="0" i="0" kern="1200" dirty="0">
                          <a:solidFill>
                            <a:schemeClr val="dk1"/>
                          </a:solidFill>
                          <a:effectLst/>
                          <a:latin typeface="+mn-lt"/>
                          <a:ea typeface="+mn-ea"/>
                          <a:cs typeface="+mn-cs"/>
                        </a:rPr>
                        <a:t>0.7115</a:t>
                      </a:r>
                      <a:endParaRPr lang="en-SG" dirty="0"/>
                    </a:p>
                  </a:txBody>
                  <a:tcPr/>
                </a:tc>
                <a:tc>
                  <a:txBody>
                    <a:bodyPr/>
                    <a:lstStyle/>
                    <a:p>
                      <a:r>
                        <a:rPr lang="en-SG" sz="1800" b="0" i="0" kern="1200" dirty="0">
                          <a:solidFill>
                            <a:schemeClr val="dk1"/>
                          </a:solidFill>
                          <a:effectLst/>
                          <a:latin typeface="+mn-lt"/>
                          <a:ea typeface="+mn-ea"/>
                          <a:cs typeface="+mn-cs"/>
                        </a:rPr>
                        <a:t>0.2885</a:t>
                      </a:r>
                      <a:endParaRPr lang="en-SG" dirty="0"/>
                    </a:p>
                  </a:txBody>
                  <a:tcPr/>
                </a:tc>
                <a:tc>
                  <a:txBody>
                    <a:bodyPr/>
                    <a:lstStyle/>
                    <a:p>
                      <a:r>
                        <a:rPr lang="en-SG" sz="1800" b="0" i="0" kern="1200" dirty="0">
                          <a:solidFill>
                            <a:schemeClr val="dk1"/>
                          </a:solidFill>
                          <a:effectLst/>
                          <a:latin typeface="+mn-lt"/>
                          <a:ea typeface="+mn-ea"/>
                          <a:cs typeface="+mn-cs"/>
                        </a:rPr>
                        <a:t>0.6959</a:t>
                      </a:r>
                      <a:endParaRPr lang="en-SG" dirty="0"/>
                    </a:p>
                  </a:txBody>
                  <a:tcPr/>
                </a:tc>
                <a:tc>
                  <a:txBody>
                    <a:bodyPr/>
                    <a:lstStyle/>
                    <a:p>
                      <a:r>
                        <a:rPr lang="en-SG" sz="1800" b="0" i="0" kern="1200" dirty="0">
                          <a:solidFill>
                            <a:schemeClr val="dk1"/>
                          </a:solidFill>
                          <a:effectLst/>
                          <a:latin typeface="+mn-lt"/>
                          <a:ea typeface="+mn-ea"/>
                          <a:cs typeface="+mn-cs"/>
                        </a:rPr>
                        <a:t>0.9564</a:t>
                      </a:r>
                      <a:endParaRPr lang="en-SG" dirty="0"/>
                    </a:p>
                  </a:txBody>
                  <a:tcPr/>
                </a:tc>
                <a:tc>
                  <a:txBody>
                    <a:bodyPr/>
                    <a:lstStyle/>
                    <a:p>
                      <a:r>
                        <a:rPr lang="en-SG" sz="1800" b="0" i="0" kern="1200" dirty="0">
                          <a:solidFill>
                            <a:schemeClr val="dk1"/>
                          </a:solidFill>
                          <a:effectLst/>
                          <a:latin typeface="+mn-lt"/>
                          <a:ea typeface="+mn-ea"/>
                          <a:cs typeface="+mn-cs"/>
                        </a:rPr>
                        <a:t>0.3034</a:t>
                      </a:r>
                      <a:endParaRPr lang="en-SG" dirty="0"/>
                    </a:p>
                  </a:txBody>
                  <a:tcPr/>
                </a:tc>
                <a:extLst>
                  <a:ext uri="{0D108BD9-81ED-4DB2-BD59-A6C34878D82A}">
                    <a16:rowId xmlns:a16="http://schemas.microsoft.com/office/drawing/2014/main" val="3131487787"/>
                  </a:ext>
                </a:extLst>
              </a:tr>
              <a:tr h="370840">
                <a:tc>
                  <a:txBody>
                    <a:bodyPr/>
                    <a:lstStyle/>
                    <a:p>
                      <a:r>
                        <a:rPr lang="en-SG" dirty="0"/>
                        <a:t>Model 2</a:t>
                      </a:r>
                    </a:p>
                    <a:p>
                      <a:r>
                        <a:rPr lang="en-SG" dirty="0"/>
                        <a:t>- CNN- 19 layers </a:t>
                      </a:r>
                    </a:p>
                  </a:txBody>
                  <a:tcPr/>
                </a:tc>
                <a:tc>
                  <a:txBody>
                    <a:bodyPr/>
                    <a:lstStyle/>
                    <a:p>
                      <a:pPr fontAlgn="ctr"/>
                      <a:r>
                        <a:rPr lang="en-SG" sz="1800" b="0" i="0" kern="1200" dirty="0" err="1">
                          <a:solidFill>
                            <a:schemeClr val="dk1"/>
                          </a:solidFill>
                          <a:effectLst/>
                          <a:latin typeface="+mn-lt"/>
                          <a:ea typeface="+mn-ea"/>
                          <a:cs typeface="+mn-cs"/>
                        </a:rPr>
                        <a:t>learning_rate</a:t>
                      </a:r>
                      <a:r>
                        <a:rPr lang="en-SG" sz="1800" b="0" i="0" kern="1200" dirty="0">
                          <a:solidFill>
                            <a:schemeClr val="dk1"/>
                          </a:solidFill>
                          <a:effectLst/>
                          <a:latin typeface="+mn-lt"/>
                          <a:ea typeface="+mn-ea"/>
                          <a:cs typeface="+mn-cs"/>
                        </a:rPr>
                        <a:t>=0.000001, beta_1=0.9, beta_2=0.999, epsilon=1e-08, decay=0.000005</a:t>
                      </a:r>
                      <a:endParaRPr lang="en-SG" dirty="0">
                        <a:effectLst/>
                      </a:endParaRPr>
                    </a:p>
                  </a:txBody>
                  <a:tcPr anchor="ctr"/>
                </a:tc>
                <a:tc>
                  <a:txBody>
                    <a:bodyPr/>
                    <a:lstStyle/>
                    <a:p>
                      <a:r>
                        <a:rPr lang="en-SG" dirty="0"/>
                        <a:t>40</a:t>
                      </a:r>
                    </a:p>
                  </a:txBody>
                  <a:tcPr/>
                </a:tc>
                <a:tc>
                  <a:txBody>
                    <a:bodyPr/>
                    <a:lstStyle/>
                    <a:p>
                      <a:r>
                        <a:rPr lang="en-SG" sz="1800" b="0" i="0" kern="1200" dirty="0">
                          <a:solidFill>
                            <a:schemeClr val="dk1"/>
                          </a:solidFill>
                          <a:effectLst/>
                          <a:latin typeface="+mn-lt"/>
                          <a:ea typeface="+mn-ea"/>
                          <a:cs typeface="+mn-cs"/>
                        </a:rPr>
                        <a:t>0.7308</a:t>
                      </a:r>
                      <a:endParaRPr lang="en-SG" dirty="0"/>
                    </a:p>
                  </a:txBody>
                  <a:tcPr/>
                </a:tc>
                <a:tc>
                  <a:txBody>
                    <a:bodyPr/>
                    <a:lstStyle/>
                    <a:p>
                      <a:r>
                        <a:rPr lang="en-SG" sz="1800" b="0" i="0" kern="1200" dirty="0">
                          <a:solidFill>
                            <a:schemeClr val="dk1"/>
                          </a:solidFill>
                          <a:effectLst/>
                          <a:latin typeface="+mn-lt"/>
                          <a:ea typeface="+mn-ea"/>
                          <a:cs typeface="+mn-cs"/>
                        </a:rPr>
                        <a:t>0.2692</a:t>
                      </a:r>
                      <a:endParaRPr lang="en-SG" dirty="0"/>
                    </a:p>
                  </a:txBody>
                  <a:tcPr/>
                </a:tc>
                <a:tc>
                  <a:txBody>
                    <a:bodyPr/>
                    <a:lstStyle/>
                    <a:p>
                      <a:r>
                        <a:rPr lang="en-SG" sz="1800" b="0" i="0" kern="1200" dirty="0">
                          <a:solidFill>
                            <a:schemeClr val="dk1"/>
                          </a:solidFill>
                          <a:effectLst/>
                          <a:latin typeface="+mn-lt"/>
                          <a:ea typeface="+mn-ea"/>
                          <a:cs typeface="+mn-cs"/>
                        </a:rPr>
                        <a:t>0.6996</a:t>
                      </a:r>
                      <a:endParaRPr lang="en-SG" dirty="0"/>
                    </a:p>
                  </a:txBody>
                  <a:tcPr/>
                </a:tc>
                <a:tc>
                  <a:txBody>
                    <a:bodyPr/>
                    <a:lstStyle/>
                    <a:p>
                      <a:r>
                        <a:rPr lang="en-SG" sz="1800" b="0" i="0" kern="1200" dirty="0">
                          <a:solidFill>
                            <a:schemeClr val="dk1"/>
                          </a:solidFill>
                          <a:effectLst/>
                          <a:latin typeface="+mn-lt"/>
                          <a:ea typeface="+mn-ea"/>
                          <a:cs typeface="+mn-cs"/>
                        </a:rPr>
                        <a:t>0.9974</a:t>
                      </a:r>
                      <a:endParaRPr lang="en-SG" dirty="0"/>
                    </a:p>
                  </a:txBody>
                  <a:tcPr/>
                </a:tc>
                <a:tc>
                  <a:txBody>
                    <a:bodyPr/>
                    <a:lstStyle/>
                    <a:p>
                      <a:r>
                        <a:rPr lang="en-SG" sz="1800" b="0" i="0" kern="1200" dirty="0">
                          <a:solidFill>
                            <a:schemeClr val="dk1"/>
                          </a:solidFill>
                          <a:effectLst/>
                          <a:latin typeface="+mn-lt"/>
                          <a:ea typeface="+mn-ea"/>
                          <a:cs typeface="+mn-cs"/>
                        </a:rPr>
                        <a:t>0.2863</a:t>
                      </a:r>
                      <a:endParaRPr lang="en-SG" dirty="0"/>
                    </a:p>
                  </a:txBody>
                  <a:tcPr/>
                </a:tc>
                <a:extLst>
                  <a:ext uri="{0D108BD9-81ED-4DB2-BD59-A6C34878D82A}">
                    <a16:rowId xmlns:a16="http://schemas.microsoft.com/office/drawing/2014/main" val="3130765674"/>
                  </a:ext>
                </a:extLst>
              </a:tr>
            </a:tbl>
          </a:graphicData>
        </a:graphic>
      </p:graphicFrame>
      <p:pic>
        <p:nvPicPr>
          <p:cNvPr id="5" name="Picture 4">
            <a:extLst>
              <a:ext uri="{FF2B5EF4-FFF2-40B4-BE49-F238E27FC236}">
                <a16:creationId xmlns:a16="http://schemas.microsoft.com/office/drawing/2014/main" id="{01ED596B-560A-7D68-EB12-E8CCFE0DB88B}"/>
              </a:ext>
            </a:extLst>
          </p:cNvPr>
          <p:cNvPicPr>
            <a:picLocks noChangeAspect="1"/>
          </p:cNvPicPr>
          <p:nvPr/>
        </p:nvPicPr>
        <p:blipFill rotWithShape="1">
          <a:blip r:embed="rId2"/>
          <a:srcRect l="5782" t="26527" r="34062" b="31667"/>
          <a:stretch/>
        </p:blipFill>
        <p:spPr>
          <a:xfrm>
            <a:off x="361950" y="4136187"/>
            <a:ext cx="4867275" cy="1902662"/>
          </a:xfrm>
          <a:prstGeom prst="rect">
            <a:avLst/>
          </a:prstGeom>
        </p:spPr>
      </p:pic>
      <p:sp>
        <p:nvSpPr>
          <p:cNvPr id="6" name="TextBox 5">
            <a:extLst>
              <a:ext uri="{FF2B5EF4-FFF2-40B4-BE49-F238E27FC236}">
                <a16:creationId xmlns:a16="http://schemas.microsoft.com/office/drawing/2014/main" id="{ED147BFB-D5F0-2A3C-463A-75A0549DD52E}"/>
              </a:ext>
            </a:extLst>
          </p:cNvPr>
          <p:cNvSpPr txBox="1"/>
          <p:nvPr/>
        </p:nvSpPr>
        <p:spPr>
          <a:xfrm>
            <a:off x="5657849" y="3838575"/>
            <a:ext cx="6543675" cy="2862322"/>
          </a:xfrm>
          <a:prstGeom prst="rect">
            <a:avLst/>
          </a:prstGeom>
          <a:noFill/>
        </p:spPr>
        <p:txBody>
          <a:bodyPr wrap="square" rtlCol="0">
            <a:spAutoFit/>
          </a:bodyPr>
          <a:lstStyle/>
          <a:p>
            <a:r>
              <a:rPr lang="en-SG" dirty="0">
                <a:latin typeface="Arial" panose="020B0604020202020204" pitchFamily="34" charset="0"/>
                <a:cs typeface="Arial" panose="020B0604020202020204" pitchFamily="34" charset="0"/>
              </a:rPr>
              <a:t>The plot on accuracy and loss of train and validation improves.  However, the validation data accuracy and loss is fluctuating.</a:t>
            </a:r>
          </a:p>
          <a:p>
            <a:endParaRPr lang="en-SG" dirty="0">
              <a:latin typeface="Arial" panose="020B0604020202020204" pitchFamily="34" charset="0"/>
              <a:cs typeface="Arial" panose="020B0604020202020204" pitchFamily="34" charset="0"/>
            </a:endParaRPr>
          </a:p>
          <a:p>
            <a:r>
              <a:rPr lang="en-US" b="0" i="0" dirty="0">
                <a:solidFill>
                  <a:srgbClr val="212121"/>
                </a:solidFill>
                <a:effectLst/>
                <a:latin typeface="Arial" panose="020B0604020202020204" pitchFamily="34" charset="0"/>
                <a:cs typeface="Arial" panose="020B0604020202020204" pitchFamily="34" charset="0"/>
              </a:rPr>
              <a:t>CNN model built from scratch may not be a desirable model as large amount of data is necessary to acquire the desired accuracy</a:t>
            </a:r>
            <a:r>
              <a:rPr lang="en-SG" b="0" i="0" dirty="0">
                <a:solidFill>
                  <a:srgbClr val="212121"/>
                </a:solidFill>
                <a:effectLst/>
                <a:latin typeface="Arial" panose="020B0604020202020204" pitchFamily="34" charset="0"/>
                <a:cs typeface="Arial" panose="020B0604020202020204" pitchFamily="34" charset="0"/>
              </a:rPr>
              <a:t>.</a:t>
            </a:r>
            <a:r>
              <a:rPr lang="en-SG" dirty="0">
                <a:latin typeface="Arial" panose="020B0604020202020204" pitchFamily="34" charset="0"/>
                <a:cs typeface="Arial" panose="020B0604020202020204" pitchFamily="34" charset="0"/>
              </a:rPr>
              <a:t> Next is to try out Transfer Learning.</a:t>
            </a:r>
          </a:p>
          <a:p>
            <a:endParaRPr lang="en-SG" dirty="0"/>
          </a:p>
          <a:p>
            <a:r>
              <a:rPr lang="en-US" b="0" i="0" dirty="0">
                <a:solidFill>
                  <a:srgbClr val="212121"/>
                </a:solidFill>
                <a:effectLst/>
                <a:latin typeface="Roboto" panose="02000000000000000000" pitchFamily="2" charset="0"/>
              </a:rPr>
              <a:t>Transfer learning is a work-around to surmount this obstacle. A pre-trained model on a large dataset is re-used and the network weights determined are applied</a:t>
            </a:r>
            <a:endParaRPr lang="en-SG" dirty="0"/>
          </a:p>
        </p:txBody>
      </p:sp>
    </p:spTree>
    <p:extLst>
      <p:ext uri="{BB962C8B-B14F-4D97-AF65-F5344CB8AC3E}">
        <p14:creationId xmlns:p14="http://schemas.microsoft.com/office/powerpoint/2010/main" val="1684344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3094-72E1-AD8B-BF83-D08F8F0A249B}"/>
              </a:ext>
            </a:extLst>
          </p:cNvPr>
          <p:cNvSpPr>
            <a:spLocks noGrp="1"/>
          </p:cNvSpPr>
          <p:nvPr>
            <p:ph type="title"/>
          </p:nvPr>
        </p:nvSpPr>
        <p:spPr>
          <a:xfrm>
            <a:off x="1551863" y="-43180"/>
            <a:ext cx="10018713" cy="1752599"/>
          </a:xfrm>
        </p:spPr>
        <p:txBody>
          <a:bodyPr/>
          <a:lstStyle/>
          <a:p>
            <a:r>
              <a:rPr lang="en-SG" dirty="0"/>
              <a:t>VGG-19 architecture</a:t>
            </a:r>
          </a:p>
        </p:txBody>
      </p:sp>
      <p:sp>
        <p:nvSpPr>
          <p:cNvPr id="4" name="Rectangle 3">
            <a:extLst>
              <a:ext uri="{FF2B5EF4-FFF2-40B4-BE49-F238E27FC236}">
                <a16:creationId xmlns:a16="http://schemas.microsoft.com/office/drawing/2014/main" id="{F277C8E8-F45D-E858-2192-AEBB16E8157F}"/>
              </a:ext>
            </a:extLst>
          </p:cNvPr>
          <p:cNvSpPr/>
          <p:nvPr/>
        </p:nvSpPr>
        <p:spPr>
          <a:xfrm>
            <a:off x="2272824"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1-1</a:t>
            </a:r>
          </a:p>
        </p:txBody>
      </p:sp>
      <p:sp>
        <p:nvSpPr>
          <p:cNvPr id="5" name="Rectangle 4">
            <a:extLst>
              <a:ext uri="{FF2B5EF4-FFF2-40B4-BE49-F238E27FC236}">
                <a16:creationId xmlns:a16="http://schemas.microsoft.com/office/drawing/2014/main" id="{115BFBD9-DD9E-EFAB-3765-439A91DB740B}"/>
              </a:ext>
            </a:extLst>
          </p:cNvPr>
          <p:cNvSpPr/>
          <p:nvPr/>
        </p:nvSpPr>
        <p:spPr>
          <a:xfrm>
            <a:off x="2554213"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1-2</a:t>
            </a:r>
          </a:p>
        </p:txBody>
      </p:sp>
      <p:sp>
        <p:nvSpPr>
          <p:cNvPr id="6" name="Rectangle 5">
            <a:extLst>
              <a:ext uri="{FF2B5EF4-FFF2-40B4-BE49-F238E27FC236}">
                <a16:creationId xmlns:a16="http://schemas.microsoft.com/office/drawing/2014/main" id="{7868F0F6-A1F2-D6DD-0483-FDD614ABC668}"/>
              </a:ext>
            </a:extLst>
          </p:cNvPr>
          <p:cNvSpPr/>
          <p:nvPr/>
        </p:nvSpPr>
        <p:spPr>
          <a:xfrm>
            <a:off x="2809165"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7" name="Rectangle 6">
            <a:extLst>
              <a:ext uri="{FF2B5EF4-FFF2-40B4-BE49-F238E27FC236}">
                <a16:creationId xmlns:a16="http://schemas.microsoft.com/office/drawing/2014/main" id="{17479C20-562E-839E-39A4-083DF3586234}"/>
              </a:ext>
            </a:extLst>
          </p:cNvPr>
          <p:cNvSpPr/>
          <p:nvPr/>
        </p:nvSpPr>
        <p:spPr>
          <a:xfrm>
            <a:off x="3267316"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2-1</a:t>
            </a:r>
          </a:p>
        </p:txBody>
      </p:sp>
      <p:sp>
        <p:nvSpPr>
          <p:cNvPr id="8" name="Rectangle 7">
            <a:extLst>
              <a:ext uri="{FF2B5EF4-FFF2-40B4-BE49-F238E27FC236}">
                <a16:creationId xmlns:a16="http://schemas.microsoft.com/office/drawing/2014/main" id="{F64AA1B8-5482-8230-E444-BCB2039A2C8E}"/>
              </a:ext>
            </a:extLst>
          </p:cNvPr>
          <p:cNvSpPr/>
          <p:nvPr/>
        </p:nvSpPr>
        <p:spPr>
          <a:xfrm>
            <a:off x="3548705"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2-2</a:t>
            </a:r>
          </a:p>
        </p:txBody>
      </p:sp>
      <p:sp>
        <p:nvSpPr>
          <p:cNvPr id="9" name="Rectangle 8">
            <a:extLst>
              <a:ext uri="{FF2B5EF4-FFF2-40B4-BE49-F238E27FC236}">
                <a16:creationId xmlns:a16="http://schemas.microsoft.com/office/drawing/2014/main" id="{C7D20C3E-48D1-FF2C-4A95-CC4A765D826D}"/>
              </a:ext>
            </a:extLst>
          </p:cNvPr>
          <p:cNvSpPr/>
          <p:nvPr/>
        </p:nvSpPr>
        <p:spPr>
          <a:xfrm>
            <a:off x="3803657"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0" name="Rectangle 9">
            <a:extLst>
              <a:ext uri="{FF2B5EF4-FFF2-40B4-BE49-F238E27FC236}">
                <a16:creationId xmlns:a16="http://schemas.microsoft.com/office/drawing/2014/main" id="{4B228EF6-2289-097E-C65A-CC727E467D7C}"/>
              </a:ext>
            </a:extLst>
          </p:cNvPr>
          <p:cNvSpPr/>
          <p:nvPr/>
        </p:nvSpPr>
        <p:spPr>
          <a:xfrm>
            <a:off x="4857120"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3-3</a:t>
            </a:r>
          </a:p>
        </p:txBody>
      </p:sp>
      <p:sp>
        <p:nvSpPr>
          <p:cNvPr id="11" name="Rectangle 10">
            <a:extLst>
              <a:ext uri="{FF2B5EF4-FFF2-40B4-BE49-F238E27FC236}">
                <a16:creationId xmlns:a16="http://schemas.microsoft.com/office/drawing/2014/main" id="{560043A9-3B80-8733-8B96-07E2FB940B33}"/>
              </a:ext>
            </a:extLst>
          </p:cNvPr>
          <p:cNvSpPr/>
          <p:nvPr/>
        </p:nvSpPr>
        <p:spPr>
          <a:xfrm>
            <a:off x="5138509"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3-4</a:t>
            </a:r>
          </a:p>
        </p:txBody>
      </p:sp>
      <p:sp>
        <p:nvSpPr>
          <p:cNvPr id="12" name="Rectangle 11">
            <a:extLst>
              <a:ext uri="{FF2B5EF4-FFF2-40B4-BE49-F238E27FC236}">
                <a16:creationId xmlns:a16="http://schemas.microsoft.com/office/drawing/2014/main" id="{D0F677A7-B686-E771-3156-1EAA5F823747}"/>
              </a:ext>
            </a:extLst>
          </p:cNvPr>
          <p:cNvSpPr/>
          <p:nvPr/>
        </p:nvSpPr>
        <p:spPr>
          <a:xfrm>
            <a:off x="5393461"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3" name="Rectangle 12">
            <a:extLst>
              <a:ext uri="{FF2B5EF4-FFF2-40B4-BE49-F238E27FC236}">
                <a16:creationId xmlns:a16="http://schemas.microsoft.com/office/drawing/2014/main" id="{BE29FC55-E402-22D4-47CF-41E944E5A769}"/>
              </a:ext>
            </a:extLst>
          </p:cNvPr>
          <p:cNvSpPr/>
          <p:nvPr/>
        </p:nvSpPr>
        <p:spPr>
          <a:xfrm>
            <a:off x="4343607"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3-1</a:t>
            </a:r>
          </a:p>
        </p:txBody>
      </p:sp>
      <p:sp>
        <p:nvSpPr>
          <p:cNvPr id="14" name="Rectangle 13">
            <a:extLst>
              <a:ext uri="{FF2B5EF4-FFF2-40B4-BE49-F238E27FC236}">
                <a16:creationId xmlns:a16="http://schemas.microsoft.com/office/drawing/2014/main" id="{5C655ADD-FE76-6BDC-9F93-F517FA94FD6C}"/>
              </a:ext>
            </a:extLst>
          </p:cNvPr>
          <p:cNvSpPr/>
          <p:nvPr/>
        </p:nvSpPr>
        <p:spPr>
          <a:xfrm>
            <a:off x="4624996"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3-2</a:t>
            </a:r>
          </a:p>
        </p:txBody>
      </p:sp>
      <p:sp>
        <p:nvSpPr>
          <p:cNvPr id="15" name="Rectangle 14">
            <a:extLst>
              <a:ext uri="{FF2B5EF4-FFF2-40B4-BE49-F238E27FC236}">
                <a16:creationId xmlns:a16="http://schemas.microsoft.com/office/drawing/2014/main" id="{C0C16250-8DD4-BF1C-9893-B6F9914A830F}"/>
              </a:ext>
            </a:extLst>
          </p:cNvPr>
          <p:cNvSpPr/>
          <p:nvPr/>
        </p:nvSpPr>
        <p:spPr>
          <a:xfrm>
            <a:off x="6446416"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3-3</a:t>
            </a:r>
          </a:p>
        </p:txBody>
      </p:sp>
      <p:sp>
        <p:nvSpPr>
          <p:cNvPr id="16" name="Rectangle 15">
            <a:extLst>
              <a:ext uri="{FF2B5EF4-FFF2-40B4-BE49-F238E27FC236}">
                <a16:creationId xmlns:a16="http://schemas.microsoft.com/office/drawing/2014/main" id="{38A74549-EC03-8E2D-1014-BB67F052FE24}"/>
              </a:ext>
            </a:extLst>
          </p:cNvPr>
          <p:cNvSpPr/>
          <p:nvPr/>
        </p:nvSpPr>
        <p:spPr>
          <a:xfrm>
            <a:off x="6727805"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3-4</a:t>
            </a:r>
          </a:p>
        </p:txBody>
      </p:sp>
      <p:sp>
        <p:nvSpPr>
          <p:cNvPr id="17" name="Rectangle 16">
            <a:extLst>
              <a:ext uri="{FF2B5EF4-FFF2-40B4-BE49-F238E27FC236}">
                <a16:creationId xmlns:a16="http://schemas.microsoft.com/office/drawing/2014/main" id="{BD532477-5B53-31EB-CD26-15D83171B88F}"/>
              </a:ext>
            </a:extLst>
          </p:cNvPr>
          <p:cNvSpPr/>
          <p:nvPr/>
        </p:nvSpPr>
        <p:spPr>
          <a:xfrm>
            <a:off x="6982757"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8" name="Rectangle 17">
            <a:extLst>
              <a:ext uri="{FF2B5EF4-FFF2-40B4-BE49-F238E27FC236}">
                <a16:creationId xmlns:a16="http://schemas.microsoft.com/office/drawing/2014/main" id="{6156B2C3-AF07-1330-AEB4-DDC744D1B139}"/>
              </a:ext>
            </a:extLst>
          </p:cNvPr>
          <p:cNvSpPr/>
          <p:nvPr/>
        </p:nvSpPr>
        <p:spPr>
          <a:xfrm>
            <a:off x="5932903"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3-1</a:t>
            </a:r>
          </a:p>
        </p:txBody>
      </p:sp>
      <p:sp>
        <p:nvSpPr>
          <p:cNvPr id="19" name="Rectangle 18">
            <a:extLst>
              <a:ext uri="{FF2B5EF4-FFF2-40B4-BE49-F238E27FC236}">
                <a16:creationId xmlns:a16="http://schemas.microsoft.com/office/drawing/2014/main" id="{53F955FF-2D47-4157-34B5-ACB3857813B2}"/>
              </a:ext>
            </a:extLst>
          </p:cNvPr>
          <p:cNvSpPr/>
          <p:nvPr/>
        </p:nvSpPr>
        <p:spPr>
          <a:xfrm>
            <a:off x="6214292"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3-2</a:t>
            </a:r>
          </a:p>
        </p:txBody>
      </p:sp>
      <p:sp>
        <p:nvSpPr>
          <p:cNvPr id="20" name="Rectangle 19">
            <a:extLst>
              <a:ext uri="{FF2B5EF4-FFF2-40B4-BE49-F238E27FC236}">
                <a16:creationId xmlns:a16="http://schemas.microsoft.com/office/drawing/2014/main" id="{889ACF67-5A78-B0B6-31EF-F6F279F6ED91}"/>
              </a:ext>
            </a:extLst>
          </p:cNvPr>
          <p:cNvSpPr/>
          <p:nvPr/>
        </p:nvSpPr>
        <p:spPr>
          <a:xfrm>
            <a:off x="7981112"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4-3</a:t>
            </a:r>
          </a:p>
        </p:txBody>
      </p:sp>
      <p:sp>
        <p:nvSpPr>
          <p:cNvPr id="21" name="Rectangle 20">
            <a:extLst>
              <a:ext uri="{FF2B5EF4-FFF2-40B4-BE49-F238E27FC236}">
                <a16:creationId xmlns:a16="http://schemas.microsoft.com/office/drawing/2014/main" id="{B2E4AC9E-37E2-3C0F-A7A9-7D121A562222}"/>
              </a:ext>
            </a:extLst>
          </p:cNvPr>
          <p:cNvSpPr/>
          <p:nvPr/>
        </p:nvSpPr>
        <p:spPr>
          <a:xfrm>
            <a:off x="8262501"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4-4</a:t>
            </a:r>
          </a:p>
        </p:txBody>
      </p:sp>
      <p:sp>
        <p:nvSpPr>
          <p:cNvPr id="22" name="Rectangle 21">
            <a:extLst>
              <a:ext uri="{FF2B5EF4-FFF2-40B4-BE49-F238E27FC236}">
                <a16:creationId xmlns:a16="http://schemas.microsoft.com/office/drawing/2014/main" id="{FE4DDCDB-A837-D3D3-CB35-0E853D609761}"/>
              </a:ext>
            </a:extLst>
          </p:cNvPr>
          <p:cNvSpPr/>
          <p:nvPr/>
        </p:nvSpPr>
        <p:spPr>
          <a:xfrm>
            <a:off x="8517453"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23" name="Rectangle 22">
            <a:extLst>
              <a:ext uri="{FF2B5EF4-FFF2-40B4-BE49-F238E27FC236}">
                <a16:creationId xmlns:a16="http://schemas.microsoft.com/office/drawing/2014/main" id="{F3E6267E-F15B-8A85-2633-2B4BBB6BEE0B}"/>
              </a:ext>
            </a:extLst>
          </p:cNvPr>
          <p:cNvSpPr/>
          <p:nvPr/>
        </p:nvSpPr>
        <p:spPr>
          <a:xfrm>
            <a:off x="7467599"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4-1</a:t>
            </a:r>
          </a:p>
        </p:txBody>
      </p:sp>
      <p:sp>
        <p:nvSpPr>
          <p:cNvPr id="24" name="Rectangle 23">
            <a:extLst>
              <a:ext uri="{FF2B5EF4-FFF2-40B4-BE49-F238E27FC236}">
                <a16:creationId xmlns:a16="http://schemas.microsoft.com/office/drawing/2014/main" id="{4B32A44F-9957-CA65-C19E-A041370F4761}"/>
              </a:ext>
            </a:extLst>
          </p:cNvPr>
          <p:cNvSpPr/>
          <p:nvPr/>
        </p:nvSpPr>
        <p:spPr>
          <a:xfrm>
            <a:off x="7748988"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4-2</a:t>
            </a:r>
          </a:p>
        </p:txBody>
      </p:sp>
      <p:sp>
        <p:nvSpPr>
          <p:cNvPr id="25" name="Rectangle 24">
            <a:extLst>
              <a:ext uri="{FF2B5EF4-FFF2-40B4-BE49-F238E27FC236}">
                <a16:creationId xmlns:a16="http://schemas.microsoft.com/office/drawing/2014/main" id="{8B2E155E-4AE3-22EE-F017-275756FB5480}"/>
              </a:ext>
            </a:extLst>
          </p:cNvPr>
          <p:cNvSpPr/>
          <p:nvPr/>
        </p:nvSpPr>
        <p:spPr>
          <a:xfrm>
            <a:off x="9685173" y="2518174"/>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endParaRPr lang="en-SG" dirty="0"/>
          </a:p>
        </p:txBody>
      </p:sp>
      <p:sp>
        <p:nvSpPr>
          <p:cNvPr id="26" name="Rectangle 25">
            <a:extLst>
              <a:ext uri="{FF2B5EF4-FFF2-40B4-BE49-F238E27FC236}">
                <a16:creationId xmlns:a16="http://schemas.microsoft.com/office/drawing/2014/main" id="{1AF39D0D-53EB-7037-3CC8-F358B4CFFE6D}"/>
              </a:ext>
            </a:extLst>
          </p:cNvPr>
          <p:cNvSpPr/>
          <p:nvPr/>
        </p:nvSpPr>
        <p:spPr>
          <a:xfrm>
            <a:off x="9966562" y="2518174"/>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a:t>
            </a:r>
          </a:p>
        </p:txBody>
      </p:sp>
      <p:sp>
        <p:nvSpPr>
          <p:cNvPr id="27" name="Rectangle 26">
            <a:extLst>
              <a:ext uri="{FF2B5EF4-FFF2-40B4-BE49-F238E27FC236}">
                <a16:creationId xmlns:a16="http://schemas.microsoft.com/office/drawing/2014/main" id="{EDB9DA31-BC2D-0503-8EE4-1C01B153F0D9}"/>
              </a:ext>
            </a:extLst>
          </p:cNvPr>
          <p:cNvSpPr/>
          <p:nvPr/>
        </p:nvSpPr>
        <p:spPr>
          <a:xfrm>
            <a:off x="10221514" y="2518174"/>
            <a:ext cx="254952" cy="1981201"/>
          </a:xfrm>
          <a:prstGeom prst="rect">
            <a:avLst/>
          </a:prstGeom>
          <a:solidFill>
            <a:schemeClr val="accent4">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Softmax</a:t>
            </a:r>
            <a:endParaRPr lang="en-SG" dirty="0"/>
          </a:p>
        </p:txBody>
      </p:sp>
      <p:sp>
        <p:nvSpPr>
          <p:cNvPr id="28" name="Rectangle 27">
            <a:extLst>
              <a:ext uri="{FF2B5EF4-FFF2-40B4-BE49-F238E27FC236}">
                <a16:creationId xmlns:a16="http://schemas.microsoft.com/office/drawing/2014/main" id="{05D9BC3C-51C2-308D-C2F4-05309C47461D}"/>
              </a:ext>
            </a:extLst>
          </p:cNvPr>
          <p:cNvSpPr/>
          <p:nvPr/>
        </p:nvSpPr>
        <p:spPr>
          <a:xfrm>
            <a:off x="9171660" y="2518174"/>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endParaRPr lang="en-SG" dirty="0"/>
          </a:p>
        </p:txBody>
      </p:sp>
      <p:sp>
        <p:nvSpPr>
          <p:cNvPr id="29" name="Rectangle 28">
            <a:extLst>
              <a:ext uri="{FF2B5EF4-FFF2-40B4-BE49-F238E27FC236}">
                <a16:creationId xmlns:a16="http://schemas.microsoft.com/office/drawing/2014/main" id="{DDA97BC3-6D64-37E9-E91A-B85072ACF027}"/>
              </a:ext>
            </a:extLst>
          </p:cNvPr>
          <p:cNvSpPr/>
          <p:nvPr/>
        </p:nvSpPr>
        <p:spPr>
          <a:xfrm>
            <a:off x="9471057" y="2518174"/>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a:t>
            </a:r>
          </a:p>
        </p:txBody>
      </p:sp>
      <p:cxnSp>
        <p:nvCxnSpPr>
          <p:cNvPr id="31" name="Straight Connector 30">
            <a:extLst>
              <a:ext uri="{FF2B5EF4-FFF2-40B4-BE49-F238E27FC236}">
                <a16:creationId xmlns:a16="http://schemas.microsoft.com/office/drawing/2014/main" id="{4D318482-BA19-C341-45E1-32425CD907D2}"/>
              </a:ext>
            </a:extLst>
          </p:cNvPr>
          <p:cNvCxnSpPr>
            <a:cxnSpLocks/>
          </p:cNvCxnSpPr>
          <p:nvPr/>
        </p:nvCxnSpPr>
        <p:spPr>
          <a:xfrm>
            <a:off x="2092960" y="2223535"/>
            <a:ext cx="68996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A3A8B23-19E2-7485-A400-4C10133C7A11}"/>
              </a:ext>
            </a:extLst>
          </p:cNvPr>
          <p:cNvCxnSpPr>
            <a:endCxn id="4" idx="1"/>
          </p:cNvCxnSpPr>
          <p:nvPr/>
        </p:nvCxnSpPr>
        <p:spPr>
          <a:xfrm rot="16200000" flipH="1">
            <a:off x="1540272" y="2776223"/>
            <a:ext cx="1285240" cy="17986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62E3577-0BAC-F6F0-5B75-A94BC21ACA4B}"/>
              </a:ext>
            </a:extLst>
          </p:cNvPr>
          <p:cNvCxnSpPr>
            <a:cxnSpLocks/>
            <a:endCxn id="22" idx="3"/>
          </p:cNvCxnSpPr>
          <p:nvPr/>
        </p:nvCxnSpPr>
        <p:spPr>
          <a:xfrm rot="5400000">
            <a:off x="8239897" y="2756042"/>
            <a:ext cx="1285242" cy="22022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15B25F0-9629-7DD5-10C2-98B967BF117E}"/>
              </a:ext>
            </a:extLst>
          </p:cNvPr>
          <p:cNvSpPr txBox="1"/>
          <p:nvPr/>
        </p:nvSpPr>
        <p:spPr>
          <a:xfrm>
            <a:off x="2937620" y="1714500"/>
            <a:ext cx="4184969" cy="369332"/>
          </a:xfrm>
          <a:prstGeom prst="rect">
            <a:avLst/>
          </a:prstGeom>
          <a:noFill/>
        </p:spPr>
        <p:txBody>
          <a:bodyPr wrap="square" rtlCol="0">
            <a:spAutoFit/>
          </a:bodyPr>
          <a:lstStyle/>
          <a:p>
            <a:r>
              <a:rPr lang="en-SG" dirty="0"/>
              <a:t>Pre-trained network- Frozen weights</a:t>
            </a:r>
          </a:p>
        </p:txBody>
      </p:sp>
      <p:cxnSp>
        <p:nvCxnSpPr>
          <p:cNvPr id="42" name="Straight Connector 41">
            <a:extLst>
              <a:ext uri="{FF2B5EF4-FFF2-40B4-BE49-F238E27FC236}">
                <a16:creationId xmlns:a16="http://schemas.microsoft.com/office/drawing/2014/main" id="{ECE4882F-2BD4-B0D4-F2E5-AC7BD71273F5}"/>
              </a:ext>
            </a:extLst>
          </p:cNvPr>
          <p:cNvCxnSpPr>
            <a:cxnSpLocks/>
          </p:cNvCxnSpPr>
          <p:nvPr/>
        </p:nvCxnSpPr>
        <p:spPr>
          <a:xfrm>
            <a:off x="9171660" y="2223533"/>
            <a:ext cx="13048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E3FB90-C6CF-C7D1-7071-B4139B54C941}"/>
              </a:ext>
            </a:extLst>
          </p:cNvPr>
          <p:cNvCxnSpPr>
            <a:cxnSpLocks/>
          </p:cNvCxnSpPr>
          <p:nvPr/>
        </p:nvCxnSpPr>
        <p:spPr>
          <a:xfrm>
            <a:off x="9171660" y="2223533"/>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3E799B-882B-DEF1-A25E-D8C98E3C1E24}"/>
              </a:ext>
            </a:extLst>
          </p:cNvPr>
          <p:cNvCxnSpPr>
            <a:cxnSpLocks/>
          </p:cNvCxnSpPr>
          <p:nvPr/>
        </p:nvCxnSpPr>
        <p:spPr>
          <a:xfrm>
            <a:off x="10476466" y="2223533"/>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04F4DA-6BE0-CD04-1906-5CCF4FBA4EEA}"/>
              </a:ext>
            </a:extLst>
          </p:cNvPr>
          <p:cNvSpPr txBox="1"/>
          <p:nvPr/>
        </p:nvSpPr>
        <p:spPr>
          <a:xfrm>
            <a:off x="8992631" y="1783078"/>
            <a:ext cx="1228883" cy="369332"/>
          </a:xfrm>
          <a:prstGeom prst="rect">
            <a:avLst/>
          </a:prstGeom>
          <a:noFill/>
        </p:spPr>
        <p:txBody>
          <a:bodyPr wrap="square" rtlCol="0">
            <a:spAutoFit/>
          </a:bodyPr>
          <a:lstStyle/>
          <a:p>
            <a:r>
              <a:rPr lang="en-SG" dirty="0"/>
              <a:t>Classifier</a:t>
            </a:r>
          </a:p>
        </p:txBody>
      </p:sp>
      <p:sp>
        <p:nvSpPr>
          <p:cNvPr id="51" name="Action Button: Go Forward or Next 50">
            <a:hlinkClick r:id="" action="ppaction://hlinkshowjump?jump=nextslide" highlightClick="1"/>
            <a:extLst>
              <a:ext uri="{FF2B5EF4-FFF2-40B4-BE49-F238E27FC236}">
                <a16:creationId xmlns:a16="http://schemas.microsoft.com/office/drawing/2014/main" id="{24EB46D0-A601-F0FD-5160-C44BC9755A3C}"/>
              </a:ext>
            </a:extLst>
          </p:cNvPr>
          <p:cNvSpPr/>
          <p:nvPr/>
        </p:nvSpPr>
        <p:spPr>
          <a:xfrm>
            <a:off x="1056640" y="2936240"/>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Action Button: Go Forward or Next 51">
            <a:hlinkClick r:id="" action="ppaction://hlinkshowjump?jump=nextslide" highlightClick="1"/>
            <a:extLst>
              <a:ext uri="{FF2B5EF4-FFF2-40B4-BE49-F238E27FC236}">
                <a16:creationId xmlns:a16="http://schemas.microsoft.com/office/drawing/2014/main" id="{26B2EDE6-DAD4-5C4A-5D06-1B6D1A1E7B29}"/>
              </a:ext>
            </a:extLst>
          </p:cNvPr>
          <p:cNvSpPr/>
          <p:nvPr/>
        </p:nvSpPr>
        <p:spPr>
          <a:xfrm>
            <a:off x="10940116" y="2900680"/>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CFF8CDDC-BE09-2325-BB3A-BDCE12AE5459}"/>
              </a:ext>
            </a:extLst>
          </p:cNvPr>
          <p:cNvSpPr txBox="1"/>
          <p:nvPr/>
        </p:nvSpPr>
        <p:spPr>
          <a:xfrm>
            <a:off x="1028992" y="4167392"/>
            <a:ext cx="1127770" cy="369332"/>
          </a:xfrm>
          <a:prstGeom prst="rect">
            <a:avLst/>
          </a:prstGeom>
          <a:noFill/>
        </p:spPr>
        <p:txBody>
          <a:bodyPr wrap="square" rtlCol="0">
            <a:spAutoFit/>
          </a:bodyPr>
          <a:lstStyle/>
          <a:p>
            <a:r>
              <a:rPr lang="en-SG" dirty="0"/>
              <a:t>Input</a:t>
            </a:r>
          </a:p>
        </p:txBody>
      </p:sp>
      <p:sp>
        <p:nvSpPr>
          <p:cNvPr id="54" name="TextBox 53">
            <a:extLst>
              <a:ext uri="{FF2B5EF4-FFF2-40B4-BE49-F238E27FC236}">
                <a16:creationId xmlns:a16="http://schemas.microsoft.com/office/drawing/2014/main" id="{6651EFAB-EEEE-AD49-3660-D2524FE1B1BE}"/>
              </a:ext>
            </a:extLst>
          </p:cNvPr>
          <p:cNvSpPr txBox="1"/>
          <p:nvPr/>
        </p:nvSpPr>
        <p:spPr>
          <a:xfrm>
            <a:off x="10873937" y="4130043"/>
            <a:ext cx="1127770" cy="369332"/>
          </a:xfrm>
          <a:prstGeom prst="rect">
            <a:avLst/>
          </a:prstGeom>
          <a:noFill/>
        </p:spPr>
        <p:txBody>
          <a:bodyPr wrap="square" rtlCol="0">
            <a:spAutoFit/>
          </a:bodyPr>
          <a:lstStyle/>
          <a:p>
            <a:r>
              <a:rPr lang="en-SG" dirty="0"/>
              <a:t>Output</a:t>
            </a:r>
          </a:p>
        </p:txBody>
      </p:sp>
      <p:sp>
        <p:nvSpPr>
          <p:cNvPr id="55" name="TextBox 54">
            <a:extLst>
              <a:ext uri="{FF2B5EF4-FFF2-40B4-BE49-F238E27FC236}">
                <a16:creationId xmlns:a16="http://schemas.microsoft.com/office/drawing/2014/main" id="{683BE414-0D84-2812-60E2-04FCB69BC5F7}"/>
              </a:ext>
            </a:extLst>
          </p:cNvPr>
          <p:cNvSpPr txBox="1"/>
          <p:nvPr/>
        </p:nvSpPr>
        <p:spPr>
          <a:xfrm>
            <a:off x="2092960" y="4947920"/>
            <a:ext cx="9174480" cy="646331"/>
          </a:xfrm>
          <a:prstGeom prst="rect">
            <a:avLst/>
          </a:prstGeom>
          <a:noFill/>
        </p:spPr>
        <p:txBody>
          <a:bodyPr wrap="square" rtlCol="0">
            <a:spAutoFit/>
          </a:bodyPr>
          <a:lstStyle/>
          <a:p>
            <a:r>
              <a:rPr lang="en-SG" dirty="0"/>
              <a:t>For model 3 and model 4, I will be using the above pre-trained VGG-19 architecture with no change in classifier layers</a:t>
            </a:r>
          </a:p>
        </p:txBody>
      </p:sp>
    </p:spTree>
    <p:extLst>
      <p:ext uri="{BB962C8B-B14F-4D97-AF65-F5344CB8AC3E}">
        <p14:creationId xmlns:p14="http://schemas.microsoft.com/office/powerpoint/2010/main" val="381415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36661" y="69850"/>
            <a:ext cx="10018713" cy="1238250"/>
          </a:xfrm>
        </p:spPr>
        <p:txBody>
          <a:bodyPr>
            <a:normAutofit fontScale="90000"/>
          </a:bodyPr>
          <a:lstStyle/>
          <a:p>
            <a:r>
              <a:rPr lang="en-SG" b="1" dirty="0">
                <a:latin typeface="Arial" panose="020B0604020202020204" pitchFamily="34" charset="0"/>
                <a:cs typeface="Arial" panose="020B0604020202020204" pitchFamily="34" charset="0"/>
              </a:rPr>
              <a:t>Modelling</a:t>
            </a:r>
            <a:br>
              <a:rPr lang="en-SG" b="1" dirty="0"/>
            </a:br>
            <a:endParaRPr lang="en-SG" b="1" dirty="0"/>
          </a:p>
        </p:txBody>
      </p:sp>
      <p:graphicFrame>
        <p:nvGraphicFramePr>
          <p:cNvPr id="3" name="Table 4">
            <a:extLst>
              <a:ext uri="{FF2B5EF4-FFF2-40B4-BE49-F238E27FC236}">
                <a16:creationId xmlns:a16="http://schemas.microsoft.com/office/drawing/2014/main" id="{05FAF137-8AD4-F45C-9A2C-14229ECAC595}"/>
              </a:ext>
            </a:extLst>
          </p:cNvPr>
          <p:cNvGraphicFramePr>
            <a:graphicFrameLocks noGrp="1"/>
          </p:cNvGraphicFramePr>
          <p:nvPr>
            <p:ph sz="quarter" idx="13"/>
            <p:extLst>
              <p:ext uri="{D42A27DB-BD31-4B8C-83A1-F6EECF244321}">
                <p14:modId xmlns:p14="http://schemas.microsoft.com/office/powerpoint/2010/main" val="4286068935"/>
              </p:ext>
            </p:extLst>
          </p:nvPr>
        </p:nvGraphicFramePr>
        <p:xfrm>
          <a:off x="261938" y="682625"/>
          <a:ext cx="11930060" cy="3296920"/>
        </p:xfrm>
        <a:graphic>
          <a:graphicData uri="http://schemas.openxmlformats.org/drawingml/2006/table">
            <a:tbl>
              <a:tblPr firstRow="1" bandRow="1">
                <a:tableStyleId>{5C22544A-7EE6-4342-B048-85BDC9FD1C3A}</a:tableStyleId>
              </a:tblPr>
              <a:tblGrid>
                <a:gridCol w="983846">
                  <a:extLst>
                    <a:ext uri="{9D8B030D-6E8A-4147-A177-3AD203B41FA5}">
                      <a16:colId xmlns:a16="http://schemas.microsoft.com/office/drawing/2014/main" val="924884223"/>
                    </a:ext>
                  </a:extLst>
                </a:gridCol>
                <a:gridCol w="3194702">
                  <a:extLst>
                    <a:ext uri="{9D8B030D-6E8A-4147-A177-3AD203B41FA5}">
                      <a16:colId xmlns:a16="http://schemas.microsoft.com/office/drawing/2014/main" val="260115102"/>
                    </a:ext>
                  </a:extLst>
                </a:gridCol>
                <a:gridCol w="1019404">
                  <a:extLst>
                    <a:ext uri="{9D8B030D-6E8A-4147-A177-3AD203B41FA5}">
                      <a16:colId xmlns:a16="http://schemas.microsoft.com/office/drawing/2014/main" val="1554615720"/>
                    </a:ext>
                  </a:extLst>
                </a:gridCol>
                <a:gridCol w="1258888">
                  <a:extLst>
                    <a:ext uri="{9D8B030D-6E8A-4147-A177-3AD203B41FA5}">
                      <a16:colId xmlns:a16="http://schemas.microsoft.com/office/drawing/2014/main" val="560591222"/>
                    </a:ext>
                  </a:extLst>
                </a:gridCol>
                <a:gridCol w="1486438">
                  <a:extLst>
                    <a:ext uri="{9D8B030D-6E8A-4147-A177-3AD203B41FA5}">
                      <a16:colId xmlns:a16="http://schemas.microsoft.com/office/drawing/2014/main" val="2224282246"/>
                    </a:ext>
                  </a:extLst>
                </a:gridCol>
                <a:gridCol w="1463502">
                  <a:extLst>
                    <a:ext uri="{9D8B030D-6E8A-4147-A177-3AD203B41FA5}">
                      <a16:colId xmlns:a16="http://schemas.microsoft.com/office/drawing/2014/main" val="3622773318"/>
                    </a:ext>
                  </a:extLst>
                </a:gridCol>
                <a:gridCol w="1032022">
                  <a:extLst>
                    <a:ext uri="{9D8B030D-6E8A-4147-A177-3AD203B41FA5}">
                      <a16:colId xmlns:a16="http://schemas.microsoft.com/office/drawing/2014/main" val="1512597638"/>
                    </a:ext>
                  </a:extLst>
                </a:gridCol>
                <a:gridCol w="1491258">
                  <a:extLst>
                    <a:ext uri="{9D8B030D-6E8A-4147-A177-3AD203B41FA5}">
                      <a16:colId xmlns:a16="http://schemas.microsoft.com/office/drawing/2014/main" val="3893903613"/>
                    </a:ext>
                  </a:extLst>
                </a:gridCol>
              </a:tblGrid>
              <a:tr h="370840">
                <a:tc>
                  <a:txBody>
                    <a:bodyPr/>
                    <a:lstStyle/>
                    <a:p>
                      <a:r>
                        <a:rPr lang="en-SG" dirty="0"/>
                        <a:t>Model</a:t>
                      </a:r>
                    </a:p>
                  </a:txBody>
                  <a:tcPr/>
                </a:tc>
                <a:tc>
                  <a:txBody>
                    <a:bodyPr/>
                    <a:lstStyle/>
                    <a:p>
                      <a:r>
                        <a:rPr lang="en-SG" dirty="0" err="1"/>
                        <a:t>HyperParameters</a:t>
                      </a:r>
                      <a:endParaRPr lang="en-SG" dirty="0"/>
                    </a:p>
                  </a:txBody>
                  <a:tcPr/>
                </a:tc>
                <a:tc>
                  <a:txBody>
                    <a:bodyPr/>
                    <a:lstStyle/>
                    <a:p>
                      <a:r>
                        <a:rPr lang="en-SG" dirty="0"/>
                        <a:t>Epoch</a:t>
                      </a:r>
                    </a:p>
                  </a:txBody>
                  <a:tcPr/>
                </a:tc>
                <a:tc>
                  <a:txBody>
                    <a:bodyPr/>
                    <a:lstStyle/>
                    <a:p>
                      <a:r>
                        <a:rPr lang="en-SG" dirty="0"/>
                        <a:t>Accuracy</a:t>
                      </a:r>
                    </a:p>
                  </a:txBody>
                  <a:tcPr/>
                </a:tc>
                <a:tc>
                  <a:txBody>
                    <a:bodyPr/>
                    <a:lstStyle/>
                    <a:p>
                      <a:r>
                        <a:rPr lang="en-SG" dirty="0"/>
                        <a:t>Misclass</a:t>
                      </a:r>
                    </a:p>
                  </a:txBody>
                  <a:tcPr/>
                </a:tc>
                <a:tc>
                  <a:txBody>
                    <a:bodyPr/>
                    <a:lstStyle/>
                    <a:p>
                      <a:r>
                        <a:rPr lang="en-SG" dirty="0"/>
                        <a:t>Precision </a:t>
                      </a:r>
                    </a:p>
                  </a:txBody>
                  <a:tcPr/>
                </a:tc>
                <a:tc>
                  <a:txBody>
                    <a:bodyPr/>
                    <a:lstStyle/>
                    <a:p>
                      <a:r>
                        <a:rPr lang="en-SG" dirty="0"/>
                        <a:t>Recall</a:t>
                      </a:r>
                    </a:p>
                  </a:txBody>
                  <a:tcPr/>
                </a:tc>
                <a:tc>
                  <a:txBody>
                    <a:bodyPr/>
                    <a:lstStyle/>
                    <a:p>
                      <a:r>
                        <a:rPr lang="en-SG" dirty="0"/>
                        <a:t>Specificity</a:t>
                      </a:r>
                    </a:p>
                  </a:txBody>
                  <a:tcPr/>
                </a:tc>
                <a:extLst>
                  <a:ext uri="{0D108BD9-81ED-4DB2-BD59-A6C34878D82A}">
                    <a16:rowId xmlns:a16="http://schemas.microsoft.com/office/drawing/2014/main" val="1846730167"/>
                  </a:ext>
                </a:extLst>
              </a:tr>
              <a:tr h="370840">
                <a:tc>
                  <a:txBody>
                    <a:bodyPr/>
                    <a:lstStyle/>
                    <a:p>
                      <a:r>
                        <a:rPr lang="en-SG" dirty="0"/>
                        <a:t>Model 3</a:t>
                      </a:r>
                    </a:p>
                    <a:p>
                      <a:r>
                        <a:rPr lang="en-SG" dirty="0"/>
                        <a:t>-</a:t>
                      </a:r>
                    </a:p>
                    <a:p>
                      <a:r>
                        <a:rPr lang="en-SG" dirty="0"/>
                        <a:t>VGG 19</a:t>
                      </a:r>
                    </a:p>
                  </a:txBody>
                  <a:tcPr/>
                </a:tc>
                <a:tc>
                  <a:txBody>
                    <a:bodyPr/>
                    <a:lstStyle/>
                    <a:p>
                      <a:pPr fontAlgn="ctr"/>
                      <a:r>
                        <a:rPr lang="en-SG" sz="1800" b="0" i="0" kern="1200" dirty="0">
                          <a:solidFill>
                            <a:schemeClr val="dk1"/>
                          </a:solidFill>
                          <a:effectLst/>
                          <a:latin typeface="+mn-lt"/>
                          <a:ea typeface="+mn-ea"/>
                          <a:cs typeface="+mn-cs"/>
                        </a:rPr>
                        <a:t>decay=0.000005, </a:t>
                      </a:r>
                      <a:r>
                        <a:rPr lang="de-DE" sz="1800" b="0" i="0" kern="1200" dirty="0">
                          <a:solidFill>
                            <a:schemeClr val="dk1"/>
                          </a:solidFill>
                          <a:effectLst/>
                          <a:latin typeface="+mn-lt"/>
                          <a:ea typeface="+mn-ea"/>
                          <a:cs typeface="+mn-cs"/>
                        </a:rPr>
                        <a:t>amsgrad: False, betas: (0.9, 0.999)</a:t>
                      </a:r>
                    </a:p>
                    <a:p>
                      <a:pPr fontAlgn="ctr"/>
                      <a:r>
                        <a:rPr lang="de-DE" sz="1800" b="0" i="0" kern="1200" dirty="0">
                          <a:solidFill>
                            <a:schemeClr val="dk1"/>
                          </a:solidFill>
                          <a:effectLst/>
                          <a:latin typeface="+mn-lt"/>
                          <a:ea typeface="+mn-ea"/>
                          <a:cs typeface="+mn-cs"/>
                        </a:rPr>
                        <a:t>epsilon: 1e-08, learning rate: 1e-06,maximize: False </a:t>
                      </a:r>
                    </a:p>
                    <a:p>
                      <a:pPr fontAlgn="ctr"/>
                      <a:r>
                        <a:rPr lang="de-DE" sz="1800" b="0" i="0" kern="1200" dirty="0">
                          <a:solidFill>
                            <a:schemeClr val="dk1"/>
                          </a:solidFill>
                          <a:effectLst/>
                          <a:latin typeface="+mn-lt"/>
                          <a:ea typeface="+mn-ea"/>
                          <a:cs typeface="+mn-cs"/>
                        </a:rPr>
                        <a:t>weight_decay: 0</a:t>
                      </a:r>
                      <a:endParaRPr lang="en-SG" dirty="0">
                        <a:effectLst/>
                      </a:endParaRPr>
                    </a:p>
                  </a:txBody>
                  <a:tcPr anchor="ctr"/>
                </a:tc>
                <a:tc>
                  <a:txBody>
                    <a:bodyPr/>
                    <a:lstStyle/>
                    <a:p>
                      <a:r>
                        <a:rPr lang="en-SG" dirty="0"/>
                        <a:t>40</a:t>
                      </a:r>
                    </a:p>
                  </a:txBody>
                  <a:tcPr/>
                </a:tc>
                <a:tc>
                  <a:txBody>
                    <a:bodyPr/>
                    <a:lstStyle/>
                    <a:p>
                      <a:r>
                        <a:rPr lang="en-SG" sz="1800" b="0" i="0" kern="1200" dirty="0">
                          <a:solidFill>
                            <a:schemeClr val="dk1"/>
                          </a:solidFill>
                          <a:effectLst/>
                          <a:latin typeface="+mn-lt"/>
                          <a:ea typeface="+mn-ea"/>
                          <a:cs typeface="+mn-cs"/>
                        </a:rPr>
                        <a:t>0.851</a:t>
                      </a:r>
                      <a:endParaRPr lang="en-SG" dirty="0"/>
                    </a:p>
                  </a:txBody>
                  <a:tcPr/>
                </a:tc>
                <a:tc>
                  <a:txBody>
                    <a:bodyPr/>
                    <a:lstStyle/>
                    <a:p>
                      <a:r>
                        <a:rPr lang="en-SG" sz="1800" b="0" i="0" kern="1200" dirty="0">
                          <a:solidFill>
                            <a:schemeClr val="dk1"/>
                          </a:solidFill>
                          <a:effectLst/>
                          <a:latin typeface="+mn-lt"/>
                          <a:ea typeface="+mn-ea"/>
                          <a:cs typeface="+mn-cs"/>
                        </a:rPr>
                        <a:t>0.149</a:t>
                      </a:r>
                      <a:endParaRPr lang="en-SG" dirty="0"/>
                    </a:p>
                  </a:txBody>
                  <a:tcPr/>
                </a:tc>
                <a:tc>
                  <a:txBody>
                    <a:bodyPr/>
                    <a:lstStyle/>
                    <a:p>
                      <a:r>
                        <a:rPr lang="en-SG" sz="1800" b="0" i="0" kern="1200" dirty="0">
                          <a:solidFill>
                            <a:schemeClr val="dk1"/>
                          </a:solidFill>
                          <a:effectLst/>
                          <a:latin typeface="+mn-lt"/>
                          <a:ea typeface="+mn-ea"/>
                          <a:cs typeface="+mn-cs"/>
                        </a:rPr>
                        <a:t>0.8293</a:t>
                      </a:r>
                      <a:endParaRPr lang="en-SG" dirty="0"/>
                    </a:p>
                  </a:txBody>
                  <a:tcPr/>
                </a:tc>
                <a:tc>
                  <a:txBody>
                    <a:bodyPr/>
                    <a:lstStyle/>
                    <a:p>
                      <a:r>
                        <a:rPr lang="en-SG" sz="1800" b="0" i="0" kern="1200" dirty="0">
                          <a:solidFill>
                            <a:schemeClr val="dk1"/>
                          </a:solidFill>
                          <a:effectLst/>
                          <a:latin typeface="+mn-lt"/>
                          <a:ea typeface="+mn-ea"/>
                          <a:cs typeface="+mn-cs"/>
                        </a:rPr>
                        <a:t>0.959</a:t>
                      </a:r>
                      <a:endParaRPr lang="en-SG" dirty="0"/>
                    </a:p>
                  </a:txBody>
                  <a:tcPr/>
                </a:tc>
                <a:tc>
                  <a:txBody>
                    <a:bodyPr/>
                    <a:lstStyle/>
                    <a:p>
                      <a:r>
                        <a:rPr lang="en-SG" sz="1800" b="0" i="0" kern="1200" dirty="0">
                          <a:solidFill>
                            <a:schemeClr val="dk1"/>
                          </a:solidFill>
                          <a:effectLst/>
                          <a:latin typeface="+mn-lt"/>
                          <a:ea typeface="+mn-ea"/>
                          <a:cs typeface="+mn-cs"/>
                        </a:rPr>
                        <a:t>0.6709</a:t>
                      </a:r>
                      <a:endParaRPr lang="en-SG" dirty="0"/>
                    </a:p>
                  </a:txBody>
                  <a:tcPr/>
                </a:tc>
                <a:extLst>
                  <a:ext uri="{0D108BD9-81ED-4DB2-BD59-A6C34878D82A}">
                    <a16:rowId xmlns:a16="http://schemas.microsoft.com/office/drawing/2014/main" val="3131487787"/>
                  </a:ext>
                </a:extLst>
              </a:tr>
              <a:tr h="370840">
                <a:tc>
                  <a:txBody>
                    <a:bodyPr/>
                    <a:lstStyle/>
                    <a:p>
                      <a:r>
                        <a:rPr lang="en-SG" dirty="0"/>
                        <a:t>Model 4</a:t>
                      </a:r>
                    </a:p>
                    <a:p>
                      <a:r>
                        <a:rPr lang="en-SG" dirty="0"/>
                        <a:t>- VGG 19</a:t>
                      </a:r>
                    </a:p>
                  </a:txBody>
                  <a:tcPr/>
                </a:tc>
                <a:tc>
                  <a:txBody>
                    <a:bodyPr/>
                    <a:lstStyle/>
                    <a:p>
                      <a:pPr fontAlgn="ctr"/>
                      <a:r>
                        <a:rPr lang="en-SG" sz="1800" b="0" i="0" kern="1200" dirty="0">
                          <a:solidFill>
                            <a:schemeClr val="dk1"/>
                          </a:solidFill>
                          <a:effectLst/>
                          <a:latin typeface="+mn-lt"/>
                          <a:ea typeface="+mn-ea"/>
                          <a:cs typeface="+mn-cs"/>
                        </a:rPr>
                        <a:t>decay=0.000005, </a:t>
                      </a:r>
                      <a:r>
                        <a:rPr lang="de-DE" sz="1800" b="0" i="0" kern="1200" dirty="0">
                          <a:solidFill>
                            <a:schemeClr val="dk1"/>
                          </a:solidFill>
                          <a:effectLst/>
                          <a:latin typeface="+mn-lt"/>
                          <a:ea typeface="+mn-ea"/>
                          <a:cs typeface="+mn-cs"/>
                        </a:rPr>
                        <a:t>amsgrad: False, betas: (0.9, 0.999) </a:t>
                      </a:r>
                    </a:p>
                    <a:p>
                      <a:pPr fontAlgn="ctr"/>
                      <a:r>
                        <a:rPr lang="de-DE" sz="1800" b="0" i="0" kern="1200" dirty="0">
                          <a:solidFill>
                            <a:schemeClr val="dk1"/>
                          </a:solidFill>
                          <a:effectLst/>
                          <a:latin typeface="+mn-lt"/>
                          <a:ea typeface="+mn-ea"/>
                          <a:cs typeface="+mn-cs"/>
                        </a:rPr>
                        <a:t>epsilon: 1e-08, learning rate: 1e-06, maximize: False </a:t>
                      </a:r>
                    </a:p>
                    <a:p>
                      <a:pPr fontAlgn="ctr"/>
                      <a:r>
                        <a:rPr lang="de-DE" sz="1800" b="0" i="0" kern="1200" dirty="0">
                          <a:solidFill>
                            <a:schemeClr val="dk1"/>
                          </a:solidFill>
                          <a:effectLst/>
                          <a:latin typeface="+mn-lt"/>
                          <a:ea typeface="+mn-ea"/>
                          <a:cs typeface="+mn-cs"/>
                        </a:rPr>
                        <a:t>weight_decay: 0, </a:t>
                      </a:r>
                      <a:r>
                        <a:rPr lang="en-SG" sz="1800" b="0" i="0" kern="1200" dirty="0" err="1">
                          <a:solidFill>
                            <a:schemeClr val="dk1"/>
                          </a:solidFill>
                          <a:effectLst/>
                          <a:latin typeface="+mn-lt"/>
                          <a:ea typeface="+mn-ea"/>
                          <a:cs typeface="+mn-cs"/>
                        </a:rPr>
                        <a:t>Earlystopping</a:t>
                      </a:r>
                      <a:endParaRPr lang="en-SG" dirty="0">
                        <a:effectLst/>
                      </a:endParaRPr>
                    </a:p>
                  </a:txBody>
                  <a:tcPr anchor="ctr"/>
                </a:tc>
                <a:tc>
                  <a:txBody>
                    <a:bodyPr/>
                    <a:lstStyle/>
                    <a:p>
                      <a:r>
                        <a:rPr lang="en-SG" dirty="0"/>
                        <a:t>40</a:t>
                      </a:r>
                    </a:p>
                  </a:txBody>
                  <a:tcPr/>
                </a:tc>
                <a:tc>
                  <a:txBody>
                    <a:bodyPr/>
                    <a:lstStyle/>
                    <a:p>
                      <a:r>
                        <a:rPr lang="en-SG" sz="1800" b="0" i="0" kern="1200" dirty="0">
                          <a:solidFill>
                            <a:schemeClr val="dk1"/>
                          </a:solidFill>
                          <a:effectLst/>
                          <a:latin typeface="+mn-lt"/>
                          <a:ea typeface="+mn-ea"/>
                          <a:cs typeface="+mn-cs"/>
                        </a:rPr>
                        <a:t>0.8542</a:t>
                      </a:r>
                      <a:endParaRPr lang="en-SG" dirty="0"/>
                    </a:p>
                  </a:txBody>
                  <a:tcPr/>
                </a:tc>
                <a:tc>
                  <a:txBody>
                    <a:bodyPr/>
                    <a:lstStyle/>
                    <a:p>
                      <a:r>
                        <a:rPr lang="en-SG" sz="1800" b="0" i="0" kern="1200" dirty="0">
                          <a:solidFill>
                            <a:schemeClr val="dk1"/>
                          </a:solidFill>
                          <a:effectLst/>
                          <a:latin typeface="+mn-lt"/>
                          <a:ea typeface="+mn-ea"/>
                          <a:cs typeface="+mn-cs"/>
                        </a:rPr>
                        <a:t>0.1458</a:t>
                      </a:r>
                      <a:endParaRPr lang="en-SG" dirty="0"/>
                    </a:p>
                  </a:txBody>
                  <a:tcPr/>
                </a:tc>
                <a:tc>
                  <a:txBody>
                    <a:bodyPr/>
                    <a:lstStyle/>
                    <a:p>
                      <a:r>
                        <a:rPr lang="en-SG" sz="1800" b="0" i="0" kern="1200" dirty="0">
                          <a:solidFill>
                            <a:schemeClr val="dk1"/>
                          </a:solidFill>
                          <a:effectLst/>
                          <a:latin typeface="+mn-lt"/>
                          <a:ea typeface="+mn-ea"/>
                          <a:cs typeface="+mn-cs"/>
                        </a:rPr>
                        <a:t>0.8286</a:t>
                      </a:r>
                      <a:endParaRPr lang="en-SG" dirty="0"/>
                    </a:p>
                  </a:txBody>
                  <a:tcPr/>
                </a:tc>
                <a:tc>
                  <a:txBody>
                    <a:bodyPr/>
                    <a:lstStyle/>
                    <a:p>
                      <a:r>
                        <a:rPr lang="en-SG" sz="1800" b="0" i="0" kern="1200" dirty="0">
                          <a:solidFill>
                            <a:schemeClr val="dk1"/>
                          </a:solidFill>
                          <a:effectLst/>
                          <a:latin typeface="+mn-lt"/>
                          <a:ea typeface="+mn-ea"/>
                          <a:cs typeface="+mn-cs"/>
                        </a:rPr>
                        <a:t>0.9667</a:t>
                      </a:r>
                      <a:endParaRPr lang="en-SG" dirty="0"/>
                    </a:p>
                  </a:txBody>
                  <a:tcPr/>
                </a:tc>
                <a:tc>
                  <a:txBody>
                    <a:bodyPr/>
                    <a:lstStyle/>
                    <a:p>
                      <a:r>
                        <a:rPr lang="en-SG" sz="1800" b="0" i="0" kern="1200" dirty="0">
                          <a:solidFill>
                            <a:schemeClr val="dk1"/>
                          </a:solidFill>
                          <a:effectLst/>
                          <a:latin typeface="+mn-lt"/>
                          <a:ea typeface="+mn-ea"/>
                          <a:cs typeface="+mn-cs"/>
                        </a:rPr>
                        <a:t>0.6667</a:t>
                      </a:r>
                      <a:endParaRPr lang="en-SG" dirty="0"/>
                    </a:p>
                  </a:txBody>
                  <a:tcPr/>
                </a:tc>
                <a:extLst>
                  <a:ext uri="{0D108BD9-81ED-4DB2-BD59-A6C34878D82A}">
                    <a16:rowId xmlns:a16="http://schemas.microsoft.com/office/drawing/2014/main" val="3130765674"/>
                  </a:ext>
                </a:extLst>
              </a:tr>
            </a:tbl>
          </a:graphicData>
        </a:graphic>
      </p:graphicFrame>
      <p:pic>
        <p:nvPicPr>
          <p:cNvPr id="7" name="Picture 6">
            <a:extLst>
              <a:ext uri="{FF2B5EF4-FFF2-40B4-BE49-F238E27FC236}">
                <a16:creationId xmlns:a16="http://schemas.microsoft.com/office/drawing/2014/main" id="{523E0A0F-342D-77F3-2FA4-7EC95D89CFC1}"/>
              </a:ext>
            </a:extLst>
          </p:cNvPr>
          <p:cNvPicPr>
            <a:picLocks noChangeAspect="1"/>
          </p:cNvPicPr>
          <p:nvPr/>
        </p:nvPicPr>
        <p:blipFill rotWithShape="1">
          <a:blip r:embed="rId2"/>
          <a:srcRect l="6875" t="41111" r="34218" b="15926"/>
          <a:stretch/>
        </p:blipFill>
        <p:spPr>
          <a:xfrm>
            <a:off x="261938" y="4450944"/>
            <a:ext cx="6043789" cy="2102256"/>
          </a:xfrm>
          <a:prstGeom prst="rect">
            <a:avLst/>
          </a:prstGeom>
        </p:spPr>
      </p:pic>
      <p:sp>
        <p:nvSpPr>
          <p:cNvPr id="10" name="TextBox 9">
            <a:extLst>
              <a:ext uri="{FF2B5EF4-FFF2-40B4-BE49-F238E27FC236}">
                <a16:creationId xmlns:a16="http://schemas.microsoft.com/office/drawing/2014/main" id="{32420096-491D-5E4D-AD08-F3070B1E7CAD}"/>
              </a:ext>
            </a:extLst>
          </p:cNvPr>
          <p:cNvSpPr txBox="1"/>
          <p:nvPr/>
        </p:nvSpPr>
        <p:spPr>
          <a:xfrm>
            <a:off x="6521647" y="4450944"/>
            <a:ext cx="5408415" cy="1477328"/>
          </a:xfrm>
          <a:prstGeom prst="rect">
            <a:avLst/>
          </a:prstGeom>
          <a:noFill/>
        </p:spPr>
        <p:txBody>
          <a:bodyPr wrap="square" rtlCol="0">
            <a:spAutoFit/>
          </a:bodyPr>
          <a:lstStyle/>
          <a:p>
            <a:r>
              <a:rPr lang="en-SG" dirty="0"/>
              <a:t>The accuracy and recall both improved using Transfer Learning. </a:t>
            </a:r>
          </a:p>
          <a:p>
            <a:endParaRPr lang="en-SG" dirty="0"/>
          </a:p>
          <a:p>
            <a:r>
              <a:rPr lang="en-SG" dirty="0"/>
              <a:t>The plot on loss and accuracy of train and validation dataset also improves. </a:t>
            </a:r>
          </a:p>
        </p:txBody>
      </p:sp>
    </p:spTree>
    <p:extLst>
      <p:ext uri="{BB962C8B-B14F-4D97-AF65-F5344CB8AC3E}">
        <p14:creationId xmlns:p14="http://schemas.microsoft.com/office/powerpoint/2010/main" val="42735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3094-72E1-AD8B-BF83-D08F8F0A249B}"/>
              </a:ext>
            </a:extLst>
          </p:cNvPr>
          <p:cNvSpPr>
            <a:spLocks noGrp="1"/>
          </p:cNvSpPr>
          <p:nvPr>
            <p:ph type="title"/>
          </p:nvPr>
        </p:nvSpPr>
        <p:spPr>
          <a:xfrm>
            <a:off x="1551863" y="-43180"/>
            <a:ext cx="10018713" cy="1752599"/>
          </a:xfrm>
        </p:spPr>
        <p:txBody>
          <a:bodyPr/>
          <a:lstStyle/>
          <a:p>
            <a:r>
              <a:rPr lang="en-SG" dirty="0"/>
              <a:t>Model 5- VGG-19 architecture</a:t>
            </a:r>
          </a:p>
        </p:txBody>
      </p:sp>
      <p:sp>
        <p:nvSpPr>
          <p:cNvPr id="4" name="Rectangle 3">
            <a:extLst>
              <a:ext uri="{FF2B5EF4-FFF2-40B4-BE49-F238E27FC236}">
                <a16:creationId xmlns:a16="http://schemas.microsoft.com/office/drawing/2014/main" id="{F277C8E8-F45D-E858-2192-AEBB16E8157F}"/>
              </a:ext>
            </a:extLst>
          </p:cNvPr>
          <p:cNvSpPr/>
          <p:nvPr/>
        </p:nvSpPr>
        <p:spPr>
          <a:xfrm>
            <a:off x="2272824"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1-1</a:t>
            </a:r>
          </a:p>
        </p:txBody>
      </p:sp>
      <p:sp>
        <p:nvSpPr>
          <p:cNvPr id="5" name="Rectangle 4">
            <a:extLst>
              <a:ext uri="{FF2B5EF4-FFF2-40B4-BE49-F238E27FC236}">
                <a16:creationId xmlns:a16="http://schemas.microsoft.com/office/drawing/2014/main" id="{115BFBD9-DD9E-EFAB-3765-439A91DB740B}"/>
              </a:ext>
            </a:extLst>
          </p:cNvPr>
          <p:cNvSpPr/>
          <p:nvPr/>
        </p:nvSpPr>
        <p:spPr>
          <a:xfrm>
            <a:off x="2554213"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1-2</a:t>
            </a:r>
          </a:p>
        </p:txBody>
      </p:sp>
      <p:sp>
        <p:nvSpPr>
          <p:cNvPr id="6" name="Rectangle 5">
            <a:extLst>
              <a:ext uri="{FF2B5EF4-FFF2-40B4-BE49-F238E27FC236}">
                <a16:creationId xmlns:a16="http://schemas.microsoft.com/office/drawing/2014/main" id="{7868F0F6-A1F2-D6DD-0483-FDD614ABC668}"/>
              </a:ext>
            </a:extLst>
          </p:cNvPr>
          <p:cNvSpPr/>
          <p:nvPr/>
        </p:nvSpPr>
        <p:spPr>
          <a:xfrm>
            <a:off x="2809165"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7" name="Rectangle 6">
            <a:extLst>
              <a:ext uri="{FF2B5EF4-FFF2-40B4-BE49-F238E27FC236}">
                <a16:creationId xmlns:a16="http://schemas.microsoft.com/office/drawing/2014/main" id="{17479C20-562E-839E-39A4-083DF3586234}"/>
              </a:ext>
            </a:extLst>
          </p:cNvPr>
          <p:cNvSpPr/>
          <p:nvPr/>
        </p:nvSpPr>
        <p:spPr>
          <a:xfrm>
            <a:off x="3267316"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2-1</a:t>
            </a:r>
          </a:p>
        </p:txBody>
      </p:sp>
      <p:sp>
        <p:nvSpPr>
          <p:cNvPr id="8" name="Rectangle 7">
            <a:extLst>
              <a:ext uri="{FF2B5EF4-FFF2-40B4-BE49-F238E27FC236}">
                <a16:creationId xmlns:a16="http://schemas.microsoft.com/office/drawing/2014/main" id="{F64AA1B8-5482-8230-E444-BCB2039A2C8E}"/>
              </a:ext>
            </a:extLst>
          </p:cNvPr>
          <p:cNvSpPr/>
          <p:nvPr/>
        </p:nvSpPr>
        <p:spPr>
          <a:xfrm>
            <a:off x="3548705"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2-2</a:t>
            </a:r>
          </a:p>
        </p:txBody>
      </p:sp>
      <p:sp>
        <p:nvSpPr>
          <p:cNvPr id="9" name="Rectangle 8">
            <a:extLst>
              <a:ext uri="{FF2B5EF4-FFF2-40B4-BE49-F238E27FC236}">
                <a16:creationId xmlns:a16="http://schemas.microsoft.com/office/drawing/2014/main" id="{C7D20C3E-48D1-FF2C-4A95-CC4A765D826D}"/>
              </a:ext>
            </a:extLst>
          </p:cNvPr>
          <p:cNvSpPr/>
          <p:nvPr/>
        </p:nvSpPr>
        <p:spPr>
          <a:xfrm>
            <a:off x="3803657"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0" name="Rectangle 9">
            <a:extLst>
              <a:ext uri="{FF2B5EF4-FFF2-40B4-BE49-F238E27FC236}">
                <a16:creationId xmlns:a16="http://schemas.microsoft.com/office/drawing/2014/main" id="{4B228EF6-2289-097E-C65A-CC727E467D7C}"/>
              </a:ext>
            </a:extLst>
          </p:cNvPr>
          <p:cNvSpPr/>
          <p:nvPr/>
        </p:nvSpPr>
        <p:spPr>
          <a:xfrm>
            <a:off x="4857120"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3-3</a:t>
            </a:r>
          </a:p>
        </p:txBody>
      </p:sp>
      <p:sp>
        <p:nvSpPr>
          <p:cNvPr id="11" name="Rectangle 10">
            <a:extLst>
              <a:ext uri="{FF2B5EF4-FFF2-40B4-BE49-F238E27FC236}">
                <a16:creationId xmlns:a16="http://schemas.microsoft.com/office/drawing/2014/main" id="{560043A9-3B80-8733-8B96-07E2FB940B33}"/>
              </a:ext>
            </a:extLst>
          </p:cNvPr>
          <p:cNvSpPr/>
          <p:nvPr/>
        </p:nvSpPr>
        <p:spPr>
          <a:xfrm>
            <a:off x="5138509"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3-4</a:t>
            </a:r>
          </a:p>
        </p:txBody>
      </p:sp>
      <p:sp>
        <p:nvSpPr>
          <p:cNvPr id="12" name="Rectangle 11">
            <a:extLst>
              <a:ext uri="{FF2B5EF4-FFF2-40B4-BE49-F238E27FC236}">
                <a16:creationId xmlns:a16="http://schemas.microsoft.com/office/drawing/2014/main" id="{D0F677A7-B686-E771-3156-1EAA5F823747}"/>
              </a:ext>
            </a:extLst>
          </p:cNvPr>
          <p:cNvSpPr/>
          <p:nvPr/>
        </p:nvSpPr>
        <p:spPr>
          <a:xfrm>
            <a:off x="5393461"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3" name="Rectangle 12">
            <a:extLst>
              <a:ext uri="{FF2B5EF4-FFF2-40B4-BE49-F238E27FC236}">
                <a16:creationId xmlns:a16="http://schemas.microsoft.com/office/drawing/2014/main" id="{BE29FC55-E402-22D4-47CF-41E944E5A769}"/>
              </a:ext>
            </a:extLst>
          </p:cNvPr>
          <p:cNvSpPr/>
          <p:nvPr/>
        </p:nvSpPr>
        <p:spPr>
          <a:xfrm>
            <a:off x="4343607"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3-1</a:t>
            </a:r>
          </a:p>
        </p:txBody>
      </p:sp>
      <p:sp>
        <p:nvSpPr>
          <p:cNvPr id="14" name="Rectangle 13">
            <a:extLst>
              <a:ext uri="{FF2B5EF4-FFF2-40B4-BE49-F238E27FC236}">
                <a16:creationId xmlns:a16="http://schemas.microsoft.com/office/drawing/2014/main" id="{5C655ADD-FE76-6BDC-9F93-F517FA94FD6C}"/>
              </a:ext>
            </a:extLst>
          </p:cNvPr>
          <p:cNvSpPr/>
          <p:nvPr/>
        </p:nvSpPr>
        <p:spPr>
          <a:xfrm>
            <a:off x="4624996"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3-2</a:t>
            </a:r>
          </a:p>
        </p:txBody>
      </p:sp>
      <p:sp>
        <p:nvSpPr>
          <p:cNvPr id="15" name="Rectangle 14">
            <a:extLst>
              <a:ext uri="{FF2B5EF4-FFF2-40B4-BE49-F238E27FC236}">
                <a16:creationId xmlns:a16="http://schemas.microsoft.com/office/drawing/2014/main" id="{C0C16250-8DD4-BF1C-9893-B6F9914A830F}"/>
              </a:ext>
            </a:extLst>
          </p:cNvPr>
          <p:cNvSpPr/>
          <p:nvPr/>
        </p:nvSpPr>
        <p:spPr>
          <a:xfrm>
            <a:off x="6446416"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3-3</a:t>
            </a:r>
          </a:p>
        </p:txBody>
      </p:sp>
      <p:sp>
        <p:nvSpPr>
          <p:cNvPr id="16" name="Rectangle 15">
            <a:extLst>
              <a:ext uri="{FF2B5EF4-FFF2-40B4-BE49-F238E27FC236}">
                <a16:creationId xmlns:a16="http://schemas.microsoft.com/office/drawing/2014/main" id="{38A74549-EC03-8E2D-1014-BB67F052FE24}"/>
              </a:ext>
            </a:extLst>
          </p:cNvPr>
          <p:cNvSpPr/>
          <p:nvPr/>
        </p:nvSpPr>
        <p:spPr>
          <a:xfrm>
            <a:off x="6727805"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3-4</a:t>
            </a:r>
          </a:p>
        </p:txBody>
      </p:sp>
      <p:sp>
        <p:nvSpPr>
          <p:cNvPr id="17" name="Rectangle 16">
            <a:extLst>
              <a:ext uri="{FF2B5EF4-FFF2-40B4-BE49-F238E27FC236}">
                <a16:creationId xmlns:a16="http://schemas.microsoft.com/office/drawing/2014/main" id="{BD532477-5B53-31EB-CD26-15D83171B88F}"/>
              </a:ext>
            </a:extLst>
          </p:cNvPr>
          <p:cNvSpPr/>
          <p:nvPr/>
        </p:nvSpPr>
        <p:spPr>
          <a:xfrm>
            <a:off x="6982757"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8" name="Rectangle 17">
            <a:extLst>
              <a:ext uri="{FF2B5EF4-FFF2-40B4-BE49-F238E27FC236}">
                <a16:creationId xmlns:a16="http://schemas.microsoft.com/office/drawing/2014/main" id="{6156B2C3-AF07-1330-AEB4-DDC744D1B139}"/>
              </a:ext>
            </a:extLst>
          </p:cNvPr>
          <p:cNvSpPr/>
          <p:nvPr/>
        </p:nvSpPr>
        <p:spPr>
          <a:xfrm>
            <a:off x="5932903"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3-1</a:t>
            </a:r>
          </a:p>
        </p:txBody>
      </p:sp>
      <p:sp>
        <p:nvSpPr>
          <p:cNvPr id="19" name="Rectangle 18">
            <a:extLst>
              <a:ext uri="{FF2B5EF4-FFF2-40B4-BE49-F238E27FC236}">
                <a16:creationId xmlns:a16="http://schemas.microsoft.com/office/drawing/2014/main" id="{53F955FF-2D47-4157-34B5-ACB3857813B2}"/>
              </a:ext>
            </a:extLst>
          </p:cNvPr>
          <p:cNvSpPr/>
          <p:nvPr/>
        </p:nvSpPr>
        <p:spPr>
          <a:xfrm>
            <a:off x="6214292"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3-2</a:t>
            </a:r>
          </a:p>
        </p:txBody>
      </p:sp>
      <p:sp>
        <p:nvSpPr>
          <p:cNvPr id="20" name="Rectangle 19">
            <a:extLst>
              <a:ext uri="{FF2B5EF4-FFF2-40B4-BE49-F238E27FC236}">
                <a16:creationId xmlns:a16="http://schemas.microsoft.com/office/drawing/2014/main" id="{889ACF67-5A78-B0B6-31EF-F6F279F6ED91}"/>
              </a:ext>
            </a:extLst>
          </p:cNvPr>
          <p:cNvSpPr/>
          <p:nvPr/>
        </p:nvSpPr>
        <p:spPr>
          <a:xfrm>
            <a:off x="7981112"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4-3</a:t>
            </a:r>
          </a:p>
        </p:txBody>
      </p:sp>
      <p:sp>
        <p:nvSpPr>
          <p:cNvPr id="21" name="Rectangle 20">
            <a:extLst>
              <a:ext uri="{FF2B5EF4-FFF2-40B4-BE49-F238E27FC236}">
                <a16:creationId xmlns:a16="http://schemas.microsoft.com/office/drawing/2014/main" id="{B2E4AC9E-37E2-3C0F-A7A9-7D121A562222}"/>
              </a:ext>
            </a:extLst>
          </p:cNvPr>
          <p:cNvSpPr/>
          <p:nvPr/>
        </p:nvSpPr>
        <p:spPr>
          <a:xfrm>
            <a:off x="8262501"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4-4</a:t>
            </a:r>
          </a:p>
        </p:txBody>
      </p:sp>
      <p:sp>
        <p:nvSpPr>
          <p:cNvPr id="22" name="Rectangle 21">
            <a:extLst>
              <a:ext uri="{FF2B5EF4-FFF2-40B4-BE49-F238E27FC236}">
                <a16:creationId xmlns:a16="http://schemas.microsoft.com/office/drawing/2014/main" id="{FE4DDCDB-A837-D3D3-CB35-0E853D609761}"/>
              </a:ext>
            </a:extLst>
          </p:cNvPr>
          <p:cNvSpPr/>
          <p:nvPr/>
        </p:nvSpPr>
        <p:spPr>
          <a:xfrm>
            <a:off x="8517453" y="2518174"/>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23" name="Rectangle 22">
            <a:extLst>
              <a:ext uri="{FF2B5EF4-FFF2-40B4-BE49-F238E27FC236}">
                <a16:creationId xmlns:a16="http://schemas.microsoft.com/office/drawing/2014/main" id="{F3E6267E-F15B-8A85-2633-2B4BBB6BEE0B}"/>
              </a:ext>
            </a:extLst>
          </p:cNvPr>
          <p:cNvSpPr/>
          <p:nvPr/>
        </p:nvSpPr>
        <p:spPr>
          <a:xfrm>
            <a:off x="7467599"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4-1</a:t>
            </a:r>
          </a:p>
        </p:txBody>
      </p:sp>
      <p:sp>
        <p:nvSpPr>
          <p:cNvPr id="24" name="Rectangle 23">
            <a:extLst>
              <a:ext uri="{FF2B5EF4-FFF2-40B4-BE49-F238E27FC236}">
                <a16:creationId xmlns:a16="http://schemas.microsoft.com/office/drawing/2014/main" id="{4B32A44F-9957-CA65-C19E-A041370F4761}"/>
              </a:ext>
            </a:extLst>
          </p:cNvPr>
          <p:cNvSpPr/>
          <p:nvPr/>
        </p:nvSpPr>
        <p:spPr>
          <a:xfrm>
            <a:off x="7748988" y="2518174"/>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4-2</a:t>
            </a:r>
          </a:p>
        </p:txBody>
      </p:sp>
      <p:sp>
        <p:nvSpPr>
          <p:cNvPr id="25" name="Rectangle 24">
            <a:extLst>
              <a:ext uri="{FF2B5EF4-FFF2-40B4-BE49-F238E27FC236}">
                <a16:creationId xmlns:a16="http://schemas.microsoft.com/office/drawing/2014/main" id="{8B2E155E-4AE3-22EE-F017-275756FB5480}"/>
              </a:ext>
            </a:extLst>
          </p:cNvPr>
          <p:cNvSpPr/>
          <p:nvPr/>
        </p:nvSpPr>
        <p:spPr>
          <a:xfrm>
            <a:off x="9685173" y="2518174"/>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endParaRPr lang="en-SG" dirty="0"/>
          </a:p>
        </p:txBody>
      </p:sp>
      <p:sp>
        <p:nvSpPr>
          <p:cNvPr id="27" name="Rectangle 26">
            <a:extLst>
              <a:ext uri="{FF2B5EF4-FFF2-40B4-BE49-F238E27FC236}">
                <a16:creationId xmlns:a16="http://schemas.microsoft.com/office/drawing/2014/main" id="{EDB9DA31-BC2D-0503-8EE4-1C01B153F0D9}"/>
              </a:ext>
            </a:extLst>
          </p:cNvPr>
          <p:cNvSpPr/>
          <p:nvPr/>
        </p:nvSpPr>
        <p:spPr>
          <a:xfrm>
            <a:off x="10221514" y="2518174"/>
            <a:ext cx="254952" cy="1981201"/>
          </a:xfrm>
          <a:prstGeom prst="rect">
            <a:avLst/>
          </a:prstGeom>
          <a:solidFill>
            <a:schemeClr val="accent4">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Softmax</a:t>
            </a:r>
            <a:endParaRPr lang="en-SG" dirty="0"/>
          </a:p>
        </p:txBody>
      </p:sp>
      <p:sp>
        <p:nvSpPr>
          <p:cNvPr id="28" name="Rectangle 27">
            <a:extLst>
              <a:ext uri="{FF2B5EF4-FFF2-40B4-BE49-F238E27FC236}">
                <a16:creationId xmlns:a16="http://schemas.microsoft.com/office/drawing/2014/main" id="{05D9BC3C-51C2-308D-C2F4-05309C47461D}"/>
              </a:ext>
            </a:extLst>
          </p:cNvPr>
          <p:cNvSpPr/>
          <p:nvPr/>
        </p:nvSpPr>
        <p:spPr>
          <a:xfrm>
            <a:off x="9171660" y="2518174"/>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endParaRPr lang="en-SG" dirty="0"/>
          </a:p>
        </p:txBody>
      </p:sp>
      <p:cxnSp>
        <p:nvCxnSpPr>
          <p:cNvPr id="31" name="Straight Connector 30">
            <a:extLst>
              <a:ext uri="{FF2B5EF4-FFF2-40B4-BE49-F238E27FC236}">
                <a16:creationId xmlns:a16="http://schemas.microsoft.com/office/drawing/2014/main" id="{4D318482-BA19-C341-45E1-32425CD907D2}"/>
              </a:ext>
            </a:extLst>
          </p:cNvPr>
          <p:cNvCxnSpPr>
            <a:cxnSpLocks/>
          </p:cNvCxnSpPr>
          <p:nvPr/>
        </p:nvCxnSpPr>
        <p:spPr>
          <a:xfrm>
            <a:off x="2092960" y="2223535"/>
            <a:ext cx="68996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A3A8B23-19E2-7485-A400-4C10133C7A11}"/>
              </a:ext>
            </a:extLst>
          </p:cNvPr>
          <p:cNvCxnSpPr>
            <a:endCxn id="4" idx="1"/>
          </p:cNvCxnSpPr>
          <p:nvPr/>
        </p:nvCxnSpPr>
        <p:spPr>
          <a:xfrm rot="16200000" flipH="1">
            <a:off x="1540272" y="2776223"/>
            <a:ext cx="1285240" cy="17986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62E3577-0BAC-F6F0-5B75-A94BC21ACA4B}"/>
              </a:ext>
            </a:extLst>
          </p:cNvPr>
          <p:cNvCxnSpPr>
            <a:cxnSpLocks/>
            <a:endCxn id="22" idx="3"/>
          </p:cNvCxnSpPr>
          <p:nvPr/>
        </p:nvCxnSpPr>
        <p:spPr>
          <a:xfrm rot="5400000">
            <a:off x="8239897" y="2756042"/>
            <a:ext cx="1285242" cy="22022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15B25F0-9629-7DD5-10C2-98B967BF117E}"/>
              </a:ext>
            </a:extLst>
          </p:cNvPr>
          <p:cNvSpPr txBox="1"/>
          <p:nvPr/>
        </p:nvSpPr>
        <p:spPr>
          <a:xfrm>
            <a:off x="2937620" y="1714500"/>
            <a:ext cx="4184969" cy="369332"/>
          </a:xfrm>
          <a:prstGeom prst="rect">
            <a:avLst/>
          </a:prstGeom>
          <a:noFill/>
        </p:spPr>
        <p:txBody>
          <a:bodyPr wrap="square" rtlCol="0">
            <a:spAutoFit/>
          </a:bodyPr>
          <a:lstStyle/>
          <a:p>
            <a:r>
              <a:rPr lang="en-SG" dirty="0"/>
              <a:t>Pre-trained network- Frozen weights</a:t>
            </a:r>
          </a:p>
        </p:txBody>
      </p:sp>
      <p:cxnSp>
        <p:nvCxnSpPr>
          <p:cNvPr id="42" name="Straight Connector 41">
            <a:extLst>
              <a:ext uri="{FF2B5EF4-FFF2-40B4-BE49-F238E27FC236}">
                <a16:creationId xmlns:a16="http://schemas.microsoft.com/office/drawing/2014/main" id="{ECE4882F-2BD4-B0D4-F2E5-AC7BD71273F5}"/>
              </a:ext>
            </a:extLst>
          </p:cNvPr>
          <p:cNvCxnSpPr>
            <a:cxnSpLocks/>
          </p:cNvCxnSpPr>
          <p:nvPr/>
        </p:nvCxnSpPr>
        <p:spPr>
          <a:xfrm>
            <a:off x="9171660" y="2223533"/>
            <a:ext cx="13048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E3FB90-C6CF-C7D1-7071-B4139B54C941}"/>
              </a:ext>
            </a:extLst>
          </p:cNvPr>
          <p:cNvCxnSpPr>
            <a:cxnSpLocks/>
          </p:cNvCxnSpPr>
          <p:nvPr/>
        </p:nvCxnSpPr>
        <p:spPr>
          <a:xfrm>
            <a:off x="9171660" y="2223533"/>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3E799B-882B-DEF1-A25E-D8C98E3C1E24}"/>
              </a:ext>
            </a:extLst>
          </p:cNvPr>
          <p:cNvCxnSpPr>
            <a:cxnSpLocks/>
          </p:cNvCxnSpPr>
          <p:nvPr/>
        </p:nvCxnSpPr>
        <p:spPr>
          <a:xfrm>
            <a:off x="10476466" y="2223533"/>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04F4DA-6BE0-CD04-1906-5CCF4FBA4EEA}"/>
              </a:ext>
            </a:extLst>
          </p:cNvPr>
          <p:cNvSpPr txBox="1"/>
          <p:nvPr/>
        </p:nvSpPr>
        <p:spPr>
          <a:xfrm>
            <a:off x="8992631" y="1783078"/>
            <a:ext cx="1228883" cy="369332"/>
          </a:xfrm>
          <a:prstGeom prst="rect">
            <a:avLst/>
          </a:prstGeom>
          <a:noFill/>
        </p:spPr>
        <p:txBody>
          <a:bodyPr wrap="square" rtlCol="0">
            <a:spAutoFit/>
          </a:bodyPr>
          <a:lstStyle/>
          <a:p>
            <a:r>
              <a:rPr lang="en-SG" dirty="0"/>
              <a:t>Classifier</a:t>
            </a:r>
          </a:p>
        </p:txBody>
      </p:sp>
      <p:sp>
        <p:nvSpPr>
          <p:cNvPr id="51" name="Action Button: Go Forward or Next 50">
            <a:hlinkClick r:id="" action="ppaction://hlinkshowjump?jump=nextslide" highlightClick="1"/>
            <a:extLst>
              <a:ext uri="{FF2B5EF4-FFF2-40B4-BE49-F238E27FC236}">
                <a16:creationId xmlns:a16="http://schemas.microsoft.com/office/drawing/2014/main" id="{24EB46D0-A601-F0FD-5160-C44BC9755A3C}"/>
              </a:ext>
            </a:extLst>
          </p:cNvPr>
          <p:cNvSpPr/>
          <p:nvPr/>
        </p:nvSpPr>
        <p:spPr>
          <a:xfrm>
            <a:off x="1056640" y="2936240"/>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Action Button: Go Forward or Next 51">
            <a:hlinkClick r:id="" action="ppaction://hlinkshowjump?jump=nextslide" highlightClick="1"/>
            <a:extLst>
              <a:ext uri="{FF2B5EF4-FFF2-40B4-BE49-F238E27FC236}">
                <a16:creationId xmlns:a16="http://schemas.microsoft.com/office/drawing/2014/main" id="{26B2EDE6-DAD4-5C4A-5D06-1B6D1A1E7B29}"/>
              </a:ext>
            </a:extLst>
          </p:cNvPr>
          <p:cNvSpPr/>
          <p:nvPr/>
        </p:nvSpPr>
        <p:spPr>
          <a:xfrm>
            <a:off x="10940116" y="2900680"/>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CFF8CDDC-BE09-2325-BB3A-BDCE12AE5459}"/>
              </a:ext>
            </a:extLst>
          </p:cNvPr>
          <p:cNvSpPr txBox="1"/>
          <p:nvPr/>
        </p:nvSpPr>
        <p:spPr>
          <a:xfrm>
            <a:off x="1028992" y="4167392"/>
            <a:ext cx="1127770" cy="369332"/>
          </a:xfrm>
          <a:prstGeom prst="rect">
            <a:avLst/>
          </a:prstGeom>
          <a:noFill/>
        </p:spPr>
        <p:txBody>
          <a:bodyPr wrap="square" rtlCol="0">
            <a:spAutoFit/>
          </a:bodyPr>
          <a:lstStyle/>
          <a:p>
            <a:r>
              <a:rPr lang="en-SG" dirty="0"/>
              <a:t>Input</a:t>
            </a:r>
          </a:p>
        </p:txBody>
      </p:sp>
      <p:sp>
        <p:nvSpPr>
          <p:cNvPr id="54" name="TextBox 53">
            <a:extLst>
              <a:ext uri="{FF2B5EF4-FFF2-40B4-BE49-F238E27FC236}">
                <a16:creationId xmlns:a16="http://schemas.microsoft.com/office/drawing/2014/main" id="{6651EFAB-EEEE-AD49-3660-D2524FE1B1BE}"/>
              </a:ext>
            </a:extLst>
          </p:cNvPr>
          <p:cNvSpPr txBox="1"/>
          <p:nvPr/>
        </p:nvSpPr>
        <p:spPr>
          <a:xfrm>
            <a:off x="10873937" y="4130043"/>
            <a:ext cx="1127770" cy="369332"/>
          </a:xfrm>
          <a:prstGeom prst="rect">
            <a:avLst/>
          </a:prstGeom>
          <a:noFill/>
        </p:spPr>
        <p:txBody>
          <a:bodyPr wrap="square" rtlCol="0">
            <a:spAutoFit/>
          </a:bodyPr>
          <a:lstStyle/>
          <a:p>
            <a:r>
              <a:rPr lang="en-SG" dirty="0"/>
              <a:t>Output</a:t>
            </a:r>
          </a:p>
        </p:txBody>
      </p:sp>
      <p:sp>
        <p:nvSpPr>
          <p:cNvPr id="3" name="TextBox 2">
            <a:extLst>
              <a:ext uri="{FF2B5EF4-FFF2-40B4-BE49-F238E27FC236}">
                <a16:creationId xmlns:a16="http://schemas.microsoft.com/office/drawing/2014/main" id="{610F1A93-0B2B-BD23-4830-98E022A5A6D9}"/>
              </a:ext>
            </a:extLst>
          </p:cNvPr>
          <p:cNvSpPr txBox="1"/>
          <p:nvPr/>
        </p:nvSpPr>
        <p:spPr>
          <a:xfrm>
            <a:off x="1838960" y="4886960"/>
            <a:ext cx="9479280" cy="369332"/>
          </a:xfrm>
          <a:prstGeom prst="rect">
            <a:avLst/>
          </a:prstGeom>
          <a:noFill/>
        </p:spPr>
        <p:txBody>
          <a:bodyPr wrap="square" rtlCol="0">
            <a:spAutoFit/>
          </a:bodyPr>
          <a:lstStyle/>
          <a:p>
            <a:r>
              <a:rPr lang="en-SG" dirty="0"/>
              <a:t>In model 5, I will remove some layers in the Classifier layers.</a:t>
            </a:r>
          </a:p>
        </p:txBody>
      </p:sp>
    </p:spTree>
    <p:extLst>
      <p:ext uri="{BB962C8B-B14F-4D97-AF65-F5344CB8AC3E}">
        <p14:creationId xmlns:p14="http://schemas.microsoft.com/office/powerpoint/2010/main" val="615724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3094-72E1-AD8B-BF83-D08F8F0A249B}"/>
              </a:ext>
            </a:extLst>
          </p:cNvPr>
          <p:cNvSpPr>
            <a:spLocks noGrp="1"/>
          </p:cNvSpPr>
          <p:nvPr>
            <p:ph type="title"/>
          </p:nvPr>
        </p:nvSpPr>
        <p:spPr>
          <a:xfrm>
            <a:off x="744991" y="-177802"/>
            <a:ext cx="10018713" cy="1752599"/>
          </a:xfrm>
        </p:spPr>
        <p:txBody>
          <a:bodyPr/>
          <a:lstStyle/>
          <a:p>
            <a:r>
              <a:rPr lang="en-SG" dirty="0"/>
              <a:t>Model 6- VGG-19 architecture</a:t>
            </a:r>
          </a:p>
        </p:txBody>
      </p:sp>
      <p:sp>
        <p:nvSpPr>
          <p:cNvPr id="4" name="Rectangle 3">
            <a:extLst>
              <a:ext uri="{FF2B5EF4-FFF2-40B4-BE49-F238E27FC236}">
                <a16:creationId xmlns:a16="http://schemas.microsoft.com/office/drawing/2014/main" id="{F277C8E8-F45D-E858-2192-AEBB16E8157F}"/>
              </a:ext>
            </a:extLst>
          </p:cNvPr>
          <p:cNvSpPr/>
          <p:nvPr/>
        </p:nvSpPr>
        <p:spPr>
          <a:xfrm>
            <a:off x="1432943"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1-1</a:t>
            </a:r>
          </a:p>
        </p:txBody>
      </p:sp>
      <p:sp>
        <p:nvSpPr>
          <p:cNvPr id="5" name="Rectangle 4">
            <a:extLst>
              <a:ext uri="{FF2B5EF4-FFF2-40B4-BE49-F238E27FC236}">
                <a16:creationId xmlns:a16="http://schemas.microsoft.com/office/drawing/2014/main" id="{115BFBD9-DD9E-EFAB-3765-439A91DB740B}"/>
              </a:ext>
            </a:extLst>
          </p:cNvPr>
          <p:cNvSpPr/>
          <p:nvPr/>
        </p:nvSpPr>
        <p:spPr>
          <a:xfrm>
            <a:off x="1714332"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1-2</a:t>
            </a:r>
          </a:p>
        </p:txBody>
      </p:sp>
      <p:sp>
        <p:nvSpPr>
          <p:cNvPr id="6" name="Rectangle 5">
            <a:extLst>
              <a:ext uri="{FF2B5EF4-FFF2-40B4-BE49-F238E27FC236}">
                <a16:creationId xmlns:a16="http://schemas.microsoft.com/office/drawing/2014/main" id="{7868F0F6-A1F2-D6DD-0483-FDD614ABC668}"/>
              </a:ext>
            </a:extLst>
          </p:cNvPr>
          <p:cNvSpPr/>
          <p:nvPr/>
        </p:nvSpPr>
        <p:spPr>
          <a:xfrm>
            <a:off x="1969284" y="2438399"/>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7" name="Rectangle 6">
            <a:extLst>
              <a:ext uri="{FF2B5EF4-FFF2-40B4-BE49-F238E27FC236}">
                <a16:creationId xmlns:a16="http://schemas.microsoft.com/office/drawing/2014/main" id="{17479C20-562E-839E-39A4-083DF3586234}"/>
              </a:ext>
            </a:extLst>
          </p:cNvPr>
          <p:cNvSpPr/>
          <p:nvPr/>
        </p:nvSpPr>
        <p:spPr>
          <a:xfrm>
            <a:off x="2427435"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2-1</a:t>
            </a:r>
          </a:p>
        </p:txBody>
      </p:sp>
      <p:sp>
        <p:nvSpPr>
          <p:cNvPr id="8" name="Rectangle 7">
            <a:extLst>
              <a:ext uri="{FF2B5EF4-FFF2-40B4-BE49-F238E27FC236}">
                <a16:creationId xmlns:a16="http://schemas.microsoft.com/office/drawing/2014/main" id="{F64AA1B8-5482-8230-E444-BCB2039A2C8E}"/>
              </a:ext>
            </a:extLst>
          </p:cNvPr>
          <p:cNvSpPr/>
          <p:nvPr/>
        </p:nvSpPr>
        <p:spPr>
          <a:xfrm>
            <a:off x="2708824"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2-2</a:t>
            </a:r>
          </a:p>
        </p:txBody>
      </p:sp>
      <p:sp>
        <p:nvSpPr>
          <p:cNvPr id="9" name="Rectangle 8">
            <a:extLst>
              <a:ext uri="{FF2B5EF4-FFF2-40B4-BE49-F238E27FC236}">
                <a16:creationId xmlns:a16="http://schemas.microsoft.com/office/drawing/2014/main" id="{C7D20C3E-48D1-FF2C-4A95-CC4A765D826D}"/>
              </a:ext>
            </a:extLst>
          </p:cNvPr>
          <p:cNvSpPr/>
          <p:nvPr/>
        </p:nvSpPr>
        <p:spPr>
          <a:xfrm>
            <a:off x="2963776" y="2438399"/>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0" name="Rectangle 9">
            <a:extLst>
              <a:ext uri="{FF2B5EF4-FFF2-40B4-BE49-F238E27FC236}">
                <a16:creationId xmlns:a16="http://schemas.microsoft.com/office/drawing/2014/main" id="{4B228EF6-2289-097E-C65A-CC727E467D7C}"/>
              </a:ext>
            </a:extLst>
          </p:cNvPr>
          <p:cNvSpPr/>
          <p:nvPr/>
        </p:nvSpPr>
        <p:spPr>
          <a:xfrm>
            <a:off x="4017239"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3-3</a:t>
            </a:r>
          </a:p>
        </p:txBody>
      </p:sp>
      <p:sp>
        <p:nvSpPr>
          <p:cNvPr id="11" name="Rectangle 10">
            <a:extLst>
              <a:ext uri="{FF2B5EF4-FFF2-40B4-BE49-F238E27FC236}">
                <a16:creationId xmlns:a16="http://schemas.microsoft.com/office/drawing/2014/main" id="{560043A9-3B80-8733-8B96-07E2FB940B33}"/>
              </a:ext>
            </a:extLst>
          </p:cNvPr>
          <p:cNvSpPr/>
          <p:nvPr/>
        </p:nvSpPr>
        <p:spPr>
          <a:xfrm>
            <a:off x="4298628"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3-4</a:t>
            </a:r>
          </a:p>
        </p:txBody>
      </p:sp>
      <p:sp>
        <p:nvSpPr>
          <p:cNvPr id="12" name="Rectangle 11">
            <a:extLst>
              <a:ext uri="{FF2B5EF4-FFF2-40B4-BE49-F238E27FC236}">
                <a16:creationId xmlns:a16="http://schemas.microsoft.com/office/drawing/2014/main" id="{D0F677A7-B686-E771-3156-1EAA5F823747}"/>
              </a:ext>
            </a:extLst>
          </p:cNvPr>
          <p:cNvSpPr/>
          <p:nvPr/>
        </p:nvSpPr>
        <p:spPr>
          <a:xfrm>
            <a:off x="4553580" y="2438399"/>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3" name="Rectangle 12">
            <a:extLst>
              <a:ext uri="{FF2B5EF4-FFF2-40B4-BE49-F238E27FC236}">
                <a16:creationId xmlns:a16="http://schemas.microsoft.com/office/drawing/2014/main" id="{BE29FC55-E402-22D4-47CF-41E944E5A769}"/>
              </a:ext>
            </a:extLst>
          </p:cNvPr>
          <p:cNvSpPr/>
          <p:nvPr/>
        </p:nvSpPr>
        <p:spPr>
          <a:xfrm>
            <a:off x="3503726"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3-1</a:t>
            </a:r>
          </a:p>
        </p:txBody>
      </p:sp>
      <p:sp>
        <p:nvSpPr>
          <p:cNvPr id="14" name="Rectangle 13">
            <a:extLst>
              <a:ext uri="{FF2B5EF4-FFF2-40B4-BE49-F238E27FC236}">
                <a16:creationId xmlns:a16="http://schemas.microsoft.com/office/drawing/2014/main" id="{5C655ADD-FE76-6BDC-9F93-F517FA94FD6C}"/>
              </a:ext>
            </a:extLst>
          </p:cNvPr>
          <p:cNvSpPr/>
          <p:nvPr/>
        </p:nvSpPr>
        <p:spPr>
          <a:xfrm>
            <a:off x="3785115"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3-2</a:t>
            </a:r>
          </a:p>
        </p:txBody>
      </p:sp>
      <p:sp>
        <p:nvSpPr>
          <p:cNvPr id="15" name="Rectangle 14">
            <a:extLst>
              <a:ext uri="{FF2B5EF4-FFF2-40B4-BE49-F238E27FC236}">
                <a16:creationId xmlns:a16="http://schemas.microsoft.com/office/drawing/2014/main" id="{C0C16250-8DD4-BF1C-9893-B6F9914A830F}"/>
              </a:ext>
            </a:extLst>
          </p:cNvPr>
          <p:cNvSpPr/>
          <p:nvPr/>
        </p:nvSpPr>
        <p:spPr>
          <a:xfrm>
            <a:off x="5606535"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3-3</a:t>
            </a:r>
          </a:p>
        </p:txBody>
      </p:sp>
      <p:sp>
        <p:nvSpPr>
          <p:cNvPr id="16" name="Rectangle 15">
            <a:extLst>
              <a:ext uri="{FF2B5EF4-FFF2-40B4-BE49-F238E27FC236}">
                <a16:creationId xmlns:a16="http://schemas.microsoft.com/office/drawing/2014/main" id="{38A74549-EC03-8E2D-1014-BB67F052FE24}"/>
              </a:ext>
            </a:extLst>
          </p:cNvPr>
          <p:cNvSpPr/>
          <p:nvPr/>
        </p:nvSpPr>
        <p:spPr>
          <a:xfrm>
            <a:off x="5887924"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3-4</a:t>
            </a:r>
          </a:p>
        </p:txBody>
      </p:sp>
      <p:sp>
        <p:nvSpPr>
          <p:cNvPr id="17" name="Rectangle 16">
            <a:extLst>
              <a:ext uri="{FF2B5EF4-FFF2-40B4-BE49-F238E27FC236}">
                <a16:creationId xmlns:a16="http://schemas.microsoft.com/office/drawing/2014/main" id="{BD532477-5B53-31EB-CD26-15D83171B88F}"/>
              </a:ext>
            </a:extLst>
          </p:cNvPr>
          <p:cNvSpPr/>
          <p:nvPr/>
        </p:nvSpPr>
        <p:spPr>
          <a:xfrm>
            <a:off x="6142876" y="2438399"/>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18" name="Rectangle 17">
            <a:extLst>
              <a:ext uri="{FF2B5EF4-FFF2-40B4-BE49-F238E27FC236}">
                <a16:creationId xmlns:a16="http://schemas.microsoft.com/office/drawing/2014/main" id="{6156B2C3-AF07-1330-AEB4-DDC744D1B139}"/>
              </a:ext>
            </a:extLst>
          </p:cNvPr>
          <p:cNvSpPr/>
          <p:nvPr/>
        </p:nvSpPr>
        <p:spPr>
          <a:xfrm>
            <a:off x="5093022"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3-1</a:t>
            </a:r>
          </a:p>
        </p:txBody>
      </p:sp>
      <p:sp>
        <p:nvSpPr>
          <p:cNvPr id="19" name="Rectangle 18">
            <a:extLst>
              <a:ext uri="{FF2B5EF4-FFF2-40B4-BE49-F238E27FC236}">
                <a16:creationId xmlns:a16="http://schemas.microsoft.com/office/drawing/2014/main" id="{53F955FF-2D47-4157-34B5-ACB3857813B2}"/>
              </a:ext>
            </a:extLst>
          </p:cNvPr>
          <p:cNvSpPr/>
          <p:nvPr/>
        </p:nvSpPr>
        <p:spPr>
          <a:xfrm>
            <a:off x="5374411"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3-2</a:t>
            </a:r>
          </a:p>
        </p:txBody>
      </p:sp>
      <p:sp>
        <p:nvSpPr>
          <p:cNvPr id="20" name="Rectangle 19">
            <a:extLst>
              <a:ext uri="{FF2B5EF4-FFF2-40B4-BE49-F238E27FC236}">
                <a16:creationId xmlns:a16="http://schemas.microsoft.com/office/drawing/2014/main" id="{889ACF67-5A78-B0B6-31EF-F6F279F6ED91}"/>
              </a:ext>
            </a:extLst>
          </p:cNvPr>
          <p:cNvSpPr/>
          <p:nvPr/>
        </p:nvSpPr>
        <p:spPr>
          <a:xfrm>
            <a:off x="7141231"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4-3</a:t>
            </a:r>
          </a:p>
        </p:txBody>
      </p:sp>
      <p:sp>
        <p:nvSpPr>
          <p:cNvPr id="21" name="Rectangle 20">
            <a:extLst>
              <a:ext uri="{FF2B5EF4-FFF2-40B4-BE49-F238E27FC236}">
                <a16:creationId xmlns:a16="http://schemas.microsoft.com/office/drawing/2014/main" id="{B2E4AC9E-37E2-3C0F-A7A9-7D121A562222}"/>
              </a:ext>
            </a:extLst>
          </p:cNvPr>
          <p:cNvSpPr/>
          <p:nvPr/>
        </p:nvSpPr>
        <p:spPr>
          <a:xfrm>
            <a:off x="7422620"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4-4</a:t>
            </a:r>
          </a:p>
        </p:txBody>
      </p:sp>
      <p:sp>
        <p:nvSpPr>
          <p:cNvPr id="22" name="Rectangle 21">
            <a:extLst>
              <a:ext uri="{FF2B5EF4-FFF2-40B4-BE49-F238E27FC236}">
                <a16:creationId xmlns:a16="http://schemas.microsoft.com/office/drawing/2014/main" id="{FE4DDCDB-A837-D3D3-CB35-0E853D609761}"/>
              </a:ext>
            </a:extLst>
          </p:cNvPr>
          <p:cNvSpPr/>
          <p:nvPr/>
        </p:nvSpPr>
        <p:spPr>
          <a:xfrm>
            <a:off x="7677572" y="2438399"/>
            <a:ext cx="254952" cy="19812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err="1"/>
              <a:t>MaxPooling</a:t>
            </a:r>
            <a:endParaRPr lang="en-SG" dirty="0"/>
          </a:p>
        </p:txBody>
      </p:sp>
      <p:sp>
        <p:nvSpPr>
          <p:cNvPr id="23" name="Rectangle 22">
            <a:extLst>
              <a:ext uri="{FF2B5EF4-FFF2-40B4-BE49-F238E27FC236}">
                <a16:creationId xmlns:a16="http://schemas.microsoft.com/office/drawing/2014/main" id="{F3E6267E-F15B-8A85-2633-2B4BBB6BEE0B}"/>
              </a:ext>
            </a:extLst>
          </p:cNvPr>
          <p:cNvSpPr/>
          <p:nvPr/>
        </p:nvSpPr>
        <p:spPr>
          <a:xfrm>
            <a:off x="6627718"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4-1</a:t>
            </a:r>
          </a:p>
        </p:txBody>
      </p:sp>
      <p:sp>
        <p:nvSpPr>
          <p:cNvPr id="24" name="Rectangle 23">
            <a:extLst>
              <a:ext uri="{FF2B5EF4-FFF2-40B4-BE49-F238E27FC236}">
                <a16:creationId xmlns:a16="http://schemas.microsoft.com/office/drawing/2014/main" id="{4B32A44F-9957-CA65-C19E-A041370F4761}"/>
              </a:ext>
            </a:extLst>
          </p:cNvPr>
          <p:cNvSpPr/>
          <p:nvPr/>
        </p:nvSpPr>
        <p:spPr>
          <a:xfrm>
            <a:off x="6909107" y="243839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4-2</a:t>
            </a:r>
          </a:p>
        </p:txBody>
      </p:sp>
      <p:sp>
        <p:nvSpPr>
          <p:cNvPr id="25" name="Rectangle 24">
            <a:extLst>
              <a:ext uri="{FF2B5EF4-FFF2-40B4-BE49-F238E27FC236}">
                <a16:creationId xmlns:a16="http://schemas.microsoft.com/office/drawing/2014/main" id="{8B2E155E-4AE3-22EE-F017-275756FB5480}"/>
              </a:ext>
            </a:extLst>
          </p:cNvPr>
          <p:cNvSpPr/>
          <p:nvPr/>
        </p:nvSpPr>
        <p:spPr>
          <a:xfrm>
            <a:off x="8767191" y="2436898"/>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Batch 1-3</a:t>
            </a:r>
          </a:p>
        </p:txBody>
      </p:sp>
      <p:sp>
        <p:nvSpPr>
          <p:cNvPr id="27" name="Rectangle 26">
            <a:extLst>
              <a:ext uri="{FF2B5EF4-FFF2-40B4-BE49-F238E27FC236}">
                <a16:creationId xmlns:a16="http://schemas.microsoft.com/office/drawing/2014/main" id="{EDB9DA31-BC2D-0503-8EE4-1C01B153F0D9}"/>
              </a:ext>
            </a:extLst>
          </p:cNvPr>
          <p:cNvSpPr/>
          <p:nvPr/>
        </p:nvSpPr>
        <p:spPr>
          <a:xfrm>
            <a:off x="10629682" y="2436897"/>
            <a:ext cx="254952" cy="1981201"/>
          </a:xfrm>
          <a:prstGeom prst="rect">
            <a:avLst/>
          </a:prstGeom>
          <a:solidFill>
            <a:schemeClr val="accent4">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Softmax</a:t>
            </a:r>
            <a:endParaRPr lang="en-SG" dirty="0"/>
          </a:p>
        </p:txBody>
      </p:sp>
      <p:sp>
        <p:nvSpPr>
          <p:cNvPr id="28" name="Rectangle 27">
            <a:extLst>
              <a:ext uri="{FF2B5EF4-FFF2-40B4-BE49-F238E27FC236}">
                <a16:creationId xmlns:a16="http://schemas.microsoft.com/office/drawing/2014/main" id="{05D9BC3C-51C2-308D-C2F4-05309C47461D}"/>
              </a:ext>
            </a:extLst>
          </p:cNvPr>
          <p:cNvSpPr/>
          <p:nvPr/>
        </p:nvSpPr>
        <p:spPr>
          <a:xfrm>
            <a:off x="8280226" y="2436900"/>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r>
              <a:rPr lang="en-SG" dirty="0"/>
              <a:t> 1-1</a:t>
            </a:r>
          </a:p>
        </p:txBody>
      </p:sp>
      <p:sp>
        <p:nvSpPr>
          <p:cNvPr id="29" name="Rectangle 28">
            <a:extLst>
              <a:ext uri="{FF2B5EF4-FFF2-40B4-BE49-F238E27FC236}">
                <a16:creationId xmlns:a16="http://schemas.microsoft.com/office/drawing/2014/main" id="{DDA97BC3-6D64-37E9-E91A-B85072ACF027}"/>
              </a:ext>
            </a:extLst>
          </p:cNvPr>
          <p:cNvSpPr/>
          <p:nvPr/>
        </p:nvSpPr>
        <p:spPr>
          <a:xfrm>
            <a:off x="8539530" y="2436899"/>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 1-2</a:t>
            </a:r>
          </a:p>
        </p:txBody>
      </p:sp>
      <p:cxnSp>
        <p:nvCxnSpPr>
          <p:cNvPr id="31" name="Straight Connector 30">
            <a:extLst>
              <a:ext uri="{FF2B5EF4-FFF2-40B4-BE49-F238E27FC236}">
                <a16:creationId xmlns:a16="http://schemas.microsoft.com/office/drawing/2014/main" id="{4D318482-BA19-C341-45E1-32425CD907D2}"/>
              </a:ext>
            </a:extLst>
          </p:cNvPr>
          <p:cNvCxnSpPr>
            <a:cxnSpLocks/>
          </p:cNvCxnSpPr>
          <p:nvPr/>
        </p:nvCxnSpPr>
        <p:spPr>
          <a:xfrm>
            <a:off x="1253079" y="2143760"/>
            <a:ext cx="68996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A3A8B23-19E2-7485-A400-4C10133C7A11}"/>
              </a:ext>
            </a:extLst>
          </p:cNvPr>
          <p:cNvCxnSpPr>
            <a:endCxn id="4" idx="1"/>
          </p:cNvCxnSpPr>
          <p:nvPr/>
        </p:nvCxnSpPr>
        <p:spPr>
          <a:xfrm rot="16200000" flipH="1">
            <a:off x="700391" y="2696448"/>
            <a:ext cx="1285240" cy="17986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62E3577-0BAC-F6F0-5B75-A94BC21ACA4B}"/>
              </a:ext>
            </a:extLst>
          </p:cNvPr>
          <p:cNvCxnSpPr>
            <a:cxnSpLocks/>
            <a:endCxn id="22" idx="3"/>
          </p:cNvCxnSpPr>
          <p:nvPr/>
        </p:nvCxnSpPr>
        <p:spPr>
          <a:xfrm rot="5400000">
            <a:off x="7400016" y="2676267"/>
            <a:ext cx="1285242" cy="22022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15B25F0-9629-7DD5-10C2-98B967BF117E}"/>
              </a:ext>
            </a:extLst>
          </p:cNvPr>
          <p:cNvSpPr txBox="1"/>
          <p:nvPr/>
        </p:nvSpPr>
        <p:spPr>
          <a:xfrm>
            <a:off x="2097739" y="1634725"/>
            <a:ext cx="4184969" cy="369332"/>
          </a:xfrm>
          <a:prstGeom prst="rect">
            <a:avLst/>
          </a:prstGeom>
          <a:noFill/>
        </p:spPr>
        <p:txBody>
          <a:bodyPr wrap="square" rtlCol="0">
            <a:spAutoFit/>
          </a:bodyPr>
          <a:lstStyle/>
          <a:p>
            <a:r>
              <a:rPr lang="en-SG" dirty="0"/>
              <a:t>Pre-trained network- Frozen weights</a:t>
            </a:r>
          </a:p>
        </p:txBody>
      </p:sp>
      <p:cxnSp>
        <p:nvCxnSpPr>
          <p:cNvPr id="42" name="Straight Connector 41">
            <a:extLst>
              <a:ext uri="{FF2B5EF4-FFF2-40B4-BE49-F238E27FC236}">
                <a16:creationId xmlns:a16="http://schemas.microsoft.com/office/drawing/2014/main" id="{ECE4882F-2BD4-B0D4-F2E5-AC7BD71273F5}"/>
              </a:ext>
            </a:extLst>
          </p:cNvPr>
          <p:cNvCxnSpPr>
            <a:cxnSpLocks/>
          </p:cNvCxnSpPr>
          <p:nvPr/>
        </p:nvCxnSpPr>
        <p:spPr>
          <a:xfrm>
            <a:off x="8331779" y="2143758"/>
            <a:ext cx="23743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E3FB90-C6CF-C7D1-7071-B4139B54C941}"/>
              </a:ext>
            </a:extLst>
          </p:cNvPr>
          <p:cNvCxnSpPr>
            <a:cxnSpLocks/>
          </p:cNvCxnSpPr>
          <p:nvPr/>
        </p:nvCxnSpPr>
        <p:spPr>
          <a:xfrm>
            <a:off x="8331779" y="2143758"/>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3E799B-882B-DEF1-A25E-D8C98E3C1E24}"/>
              </a:ext>
            </a:extLst>
          </p:cNvPr>
          <p:cNvCxnSpPr>
            <a:cxnSpLocks/>
          </p:cNvCxnSpPr>
          <p:nvPr/>
        </p:nvCxnSpPr>
        <p:spPr>
          <a:xfrm>
            <a:off x="10721165" y="2110271"/>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04F4DA-6BE0-CD04-1906-5CCF4FBA4EEA}"/>
              </a:ext>
            </a:extLst>
          </p:cNvPr>
          <p:cNvSpPr txBox="1"/>
          <p:nvPr/>
        </p:nvSpPr>
        <p:spPr>
          <a:xfrm>
            <a:off x="8152750" y="1703303"/>
            <a:ext cx="1228883" cy="369332"/>
          </a:xfrm>
          <a:prstGeom prst="rect">
            <a:avLst/>
          </a:prstGeom>
          <a:noFill/>
        </p:spPr>
        <p:txBody>
          <a:bodyPr wrap="square" rtlCol="0">
            <a:spAutoFit/>
          </a:bodyPr>
          <a:lstStyle/>
          <a:p>
            <a:r>
              <a:rPr lang="en-SG" dirty="0"/>
              <a:t>Classifier</a:t>
            </a:r>
          </a:p>
        </p:txBody>
      </p:sp>
      <p:sp>
        <p:nvSpPr>
          <p:cNvPr id="51" name="Action Button: Go Forward or Next 50">
            <a:hlinkClick r:id="" action="ppaction://hlinkshowjump?jump=nextslide" highlightClick="1"/>
            <a:extLst>
              <a:ext uri="{FF2B5EF4-FFF2-40B4-BE49-F238E27FC236}">
                <a16:creationId xmlns:a16="http://schemas.microsoft.com/office/drawing/2014/main" id="{24EB46D0-A601-F0FD-5160-C44BC9755A3C}"/>
              </a:ext>
            </a:extLst>
          </p:cNvPr>
          <p:cNvSpPr/>
          <p:nvPr/>
        </p:nvSpPr>
        <p:spPr>
          <a:xfrm>
            <a:off x="376029" y="2900680"/>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Action Button: Go Forward or Next 51">
            <a:hlinkClick r:id="" action="ppaction://hlinkshowjump?jump=nextslide" highlightClick="1"/>
            <a:extLst>
              <a:ext uri="{FF2B5EF4-FFF2-40B4-BE49-F238E27FC236}">
                <a16:creationId xmlns:a16="http://schemas.microsoft.com/office/drawing/2014/main" id="{26B2EDE6-DAD4-5C4A-5D06-1B6D1A1E7B29}"/>
              </a:ext>
            </a:extLst>
          </p:cNvPr>
          <p:cNvSpPr/>
          <p:nvPr/>
        </p:nvSpPr>
        <p:spPr>
          <a:xfrm>
            <a:off x="11400848" y="2936240"/>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CFF8CDDC-BE09-2325-BB3A-BDCE12AE5459}"/>
              </a:ext>
            </a:extLst>
          </p:cNvPr>
          <p:cNvSpPr txBox="1"/>
          <p:nvPr/>
        </p:nvSpPr>
        <p:spPr>
          <a:xfrm>
            <a:off x="541327" y="4386113"/>
            <a:ext cx="1127770" cy="369332"/>
          </a:xfrm>
          <a:prstGeom prst="rect">
            <a:avLst/>
          </a:prstGeom>
          <a:noFill/>
        </p:spPr>
        <p:txBody>
          <a:bodyPr wrap="square" rtlCol="0">
            <a:spAutoFit/>
          </a:bodyPr>
          <a:lstStyle/>
          <a:p>
            <a:r>
              <a:rPr lang="en-SG" dirty="0"/>
              <a:t>Input</a:t>
            </a:r>
          </a:p>
        </p:txBody>
      </p:sp>
      <p:sp>
        <p:nvSpPr>
          <p:cNvPr id="54" name="TextBox 53">
            <a:extLst>
              <a:ext uri="{FF2B5EF4-FFF2-40B4-BE49-F238E27FC236}">
                <a16:creationId xmlns:a16="http://schemas.microsoft.com/office/drawing/2014/main" id="{6651EFAB-EEEE-AD49-3660-D2524FE1B1BE}"/>
              </a:ext>
            </a:extLst>
          </p:cNvPr>
          <p:cNvSpPr txBox="1"/>
          <p:nvPr/>
        </p:nvSpPr>
        <p:spPr>
          <a:xfrm>
            <a:off x="10873937" y="4130043"/>
            <a:ext cx="1127770" cy="369332"/>
          </a:xfrm>
          <a:prstGeom prst="rect">
            <a:avLst/>
          </a:prstGeom>
          <a:noFill/>
        </p:spPr>
        <p:txBody>
          <a:bodyPr wrap="square" rtlCol="0">
            <a:spAutoFit/>
          </a:bodyPr>
          <a:lstStyle/>
          <a:p>
            <a:r>
              <a:rPr lang="en-SG" dirty="0"/>
              <a:t>Output</a:t>
            </a:r>
          </a:p>
        </p:txBody>
      </p:sp>
      <p:sp>
        <p:nvSpPr>
          <p:cNvPr id="41" name="Rectangle 40">
            <a:extLst>
              <a:ext uri="{FF2B5EF4-FFF2-40B4-BE49-F238E27FC236}">
                <a16:creationId xmlns:a16="http://schemas.microsoft.com/office/drawing/2014/main" id="{2BF08575-1638-C27B-006A-E23949FBFA98}"/>
              </a:ext>
            </a:extLst>
          </p:cNvPr>
          <p:cNvSpPr/>
          <p:nvPr/>
        </p:nvSpPr>
        <p:spPr>
          <a:xfrm>
            <a:off x="9518692" y="2436897"/>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Batch 2-3</a:t>
            </a:r>
          </a:p>
        </p:txBody>
      </p:sp>
      <p:sp>
        <p:nvSpPr>
          <p:cNvPr id="43" name="Rectangle 42">
            <a:extLst>
              <a:ext uri="{FF2B5EF4-FFF2-40B4-BE49-F238E27FC236}">
                <a16:creationId xmlns:a16="http://schemas.microsoft.com/office/drawing/2014/main" id="{A3A74F32-7227-46CB-9145-EAE3D3D15CE7}"/>
              </a:ext>
            </a:extLst>
          </p:cNvPr>
          <p:cNvSpPr/>
          <p:nvPr/>
        </p:nvSpPr>
        <p:spPr>
          <a:xfrm>
            <a:off x="9031727" y="2436899"/>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r>
              <a:rPr lang="en-SG" dirty="0"/>
              <a:t> 2-1</a:t>
            </a:r>
          </a:p>
        </p:txBody>
      </p:sp>
      <p:sp>
        <p:nvSpPr>
          <p:cNvPr id="45" name="Rectangle 44">
            <a:extLst>
              <a:ext uri="{FF2B5EF4-FFF2-40B4-BE49-F238E27FC236}">
                <a16:creationId xmlns:a16="http://schemas.microsoft.com/office/drawing/2014/main" id="{1CA03B7F-94AF-C812-3401-BA562612D67B}"/>
              </a:ext>
            </a:extLst>
          </p:cNvPr>
          <p:cNvSpPr/>
          <p:nvPr/>
        </p:nvSpPr>
        <p:spPr>
          <a:xfrm>
            <a:off x="9291031" y="2436898"/>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 2-2</a:t>
            </a:r>
          </a:p>
        </p:txBody>
      </p:sp>
      <p:sp>
        <p:nvSpPr>
          <p:cNvPr id="46" name="Rectangle 45">
            <a:extLst>
              <a:ext uri="{FF2B5EF4-FFF2-40B4-BE49-F238E27FC236}">
                <a16:creationId xmlns:a16="http://schemas.microsoft.com/office/drawing/2014/main" id="{13E81DA3-6AB1-94FD-DC13-F40276D45075}"/>
              </a:ext>
            </a:extLst>
          </p:cNvPr>
          <p:cNvSpPr/>
          <p:nvPr/>
        </p:nvSpPr>
        <p:spPr>
          <a:xfrm>
            <a:off x="10283312" y="2438397"/>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Batch 3-3</a:t>
            </a:r>
          </a:p>
        </p:txBody>
      </p:sp>
      <p:sp>
        <p:nvSpPr>
          <p:cNvPr id="48" name="Rectangle 47">
            <a:extLst>
              <a:ext uri="{FF2B5EF4-FFF2-40B4-BE49-F238E27FC236}">
                <a16:creationId xmlns:a16="http://schemas.microsoft.com/office/drawing/2014/main" id="{D121BCB4-8982-BE9C-D71D-4A56E992E943}"/>
              </a:ext>
            </a:extLst>
          </p:cNvPr>
          <p:cNvSpPr/>
          <p:nvPr/>
        </p:nvSpPr>
        <p:spPr>
          <a:xfrm>
            <a:off x="9796347" y="2438399"/>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r>
              <a:rPr lang="en-SG" dirty="0"/>
              <a:t> 3-1</a:t>
            </a:r>
          </a:p>
        </p:txBody>
      </p:sp>
      <p:sp>
        <p:nvSpPr>
          <p:cNvPr id="49" name="Rectangle 48">
            <a:extLst>
              <a:ext uri="{FF2B5EF4-FFF2-40B4-BE49-F238E27FC236}">
                <a16:creationId xmlns:a16="http://schemas.microsoft.com/office/drawing/2014/main" id="{18A9F6D5-E4C6-7FE0-3F10-49ED23B24AA0}"/>
              </a:ext>
            </a:extLst>
          </p:cNvPr>
          <p:cNvSpPr/>
          <p:nvPr/>
        </p:nvSpPr>
        <p:spPr>
          <a:xfrm>
            <a:off x="10055651" y="2438398"/>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Dropout 3-2</a:t>
            </a:r>
          </a:p>
        </p:txBody>
      </p:sp>
      <p:sp>
        <p:nvSpPr>
          <p:cNvPr id="30" name="TextBox 29">
            <a:extLst>
              <a:ext uri="{FF2B5EF4-FFF2-40B4-BE49-F238E27FC236}">
                <a16:creationId xmlns:a16="http://schemas.microsoft.com/office/drawing/2014/main" id="{FEF48280-B4F9-1600-A5A1-CD6B58E7C88A}"/>
              </a:ext>
            </a:extLst>
          </p:cNvPr>
          <p:cNvSpPr txBox="1"/>
          <p:nvPr/>
        </p:nvSpPr>
        <p:spPr>
          <a:xfrm>
            <a:off x="1828800" y="4988560"/>
            <a:ext cx="8636000" cy="369332"/>
          </a:xfrm>
          <a:prstGeom prst="rect">
            <a:avLst/>
          </a:prstGeom>
          <a:noFill/>
        </p:spPr>
        <p:txBody>
          <a:bodyPr wrap="square" rtlCol="0">
            <a:spAutoFit/>
          </a:bodyPr>
          <a:lstStyle/>
          <a:p>
            <a:r>
              <a:rPr lang="en-SG" dirty="0"/>
              <a:t>In model 6, I will add in more layers to the Classifier layers</a:t>
            </a:r>
          </a:p>
        </p:txBody>
      </p:sp>
    </p:spTree>
    <p:extLst>
      <p:ext uri="{BB962C8B-B14F-4D97-AF65-F5344CB8AC3E}">
        <p14:creationId xmlns:p14="http://schemas.microsoft.com/office/powerpoint/2010/main" val="3210573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161926"/>
            <a:ext cx="10018713" cy="1238250"/>
          </a:xfrm>
        </p:spPr>
        <p:txBody>
          <a:bodyPr>
            <a:normAutofit fontScale="90000"/>
          </a:bodyPr>
          <a:lstStyle/>
          <a:p>
            <a:r>
              <a:rPr lang="en-SG" b="1" dirty="0">
                <a:latin typeface="Arial" panose="020B0604020202020204" pitchFamily="34" charset="0"/>
                <a:cs typeface="Arial" panose="020B0604020202020204" pitchFamily="34" charset="0"/>
              </a:rPr>
              <a:t>Modelling</a:t>
            </a:r>
            <a:br>
              <a:rPr lang="en-SG" b="1" dirty="0"/>
            </a:br>
            <a:endParaRPr lang="en-SG" b="1" dirty="0"/>
          </a:p>
        </p:txBody>
      </p:sp>
      <p:graphicFrame>
        <p:nvGraphicFramePr>
          <p:cNvPr id="3" name="Table 4">
            <a:extLst>
              <a:ext uri="{FF2B5EF4-FFF2-40B4-BE49-F238E27FC236}">
                <a16:creationId xmlns:a16="http://schemas.microsoft.com/office/drawing/2014/main" id="{05FAF137-8AD4-F45C-9A2C-14229ECAC595}"/>
              </a:ext>
            </a:extLst>
          </p:cNvPr>
          <p:cNvGraphicFramePr>
            <a:graphicFrameLocks noGrp="1"/>
          </p:cNvGraphicFramePr>
          <p:nvPr>
            <p:ph sz="quarter" idx="13"/>
            <p:extLst>
              <p:ext uri="{D42A27DB-BD31-4B8C-83A1-F6EECF244321}">
                <p14:modId xmlns:p14="http://schemas.microsoft.com/office/powerpoint/2010/main" val="2863015807"/>
              </p:ext>
            </p:extLst>
          </p:nvPr>
        </p:nvGraphicFramePr>
        <p:xfrm>
          <a:off x="104777" y="854075"/>
          <a:ext cx="11668124" cy="2748280"/>
        </p:xfrm>
        <a:graphic>
          <a:graphicData uri="http://schemas.openxmlformats.org/drawingml/2006/table">
            <a:tbl>
              <a:tblPr firstRow="1" bandRow="1">
                <a:tableStyleId>{5C22544A-7EE6-4342-B048-85BDC9FD1C3A}</a:tableStyleId>
              </a:tblPr>
              <a:tblGrid>
                <a:gridCol w="962245">
                  <a:extLst>
                    <a:ext uri="{9D8B030D-6E8A-4147-A177-3AD203B41FA5}">
                      <a16:colId xmlns:a16="http://schemas.microsoft.com/office/drawing/2014/main" val="924884223"/>
                    </a:ext>
                  </a:extLst>
                </a:gridCol>
                <a:gridCol w="3124559">
                  <a:extLst>
                    <a:ext uri="{9D8B030D-6E8A-4147-A177-3AD203B41FA5}">
                      <a16:colId xmlns:a16="http://schemas.microsoft.com/office/drawing/2014/main" val="260115102"/>
                    </a:ext>
                  </a:extLst>
                </a:gridCol>
                <a:gridCol w="1131190">
                  <a:extLst>
                    <a:ext uri="{9D8B030D-6E8A-4147-A177-3AD203B41FA5}">
                      <a16:colId xmlns:a16="http://schemas.microsoft.com/office/drawing/2014/main" val="1554615720"/>
                    </a:ext>
                  </a:extLst>
                </a:gridCol>
                <a:gridCol w="1097080">
                  <a:extLst>
                    <a:ext uri="{9D8B030D-6E8A-4147-A177-3AD203B41FA5}">
                      <a16:colId xmlns:a16="http://schemas.microsoft.com/office/drawing/2014/main" val="560591222"/>
                    </a:ext>
                  </a:extLst>
                </a:gridCol>
                <a:gridCol w="1453802">
                  <a:extLst>
                    <a:ext uri="{9D8B030D-6E8A-4147-A177-3AD203B41FA5}">
                      <a16:colId xmlns:a16="http://schemas.microsoft.com/office/drawing/2014/main" val="2224282246"/>
                    </a:ext>
                  </a:extLst>
                </a:gridCol>
                <a:gridCol w="1431369">
                  <a:extLst>
                    <a:ext uri="{9D8B030D-6E8A-4147-A177-3AD203B41FA5}">
                      <a16:colId xmlns:a16="http://schemas.microsoft.com/office/drawing/2014/main" val="3622773318"/>
                    </a:ext>
                  </a:extLst>
                </a:gridCol>
                <a:gridCol w="1009363">
                  <a:extLst>
                    <a:ext uri="{9D8B030D-6E8A-4147-A177-3AD203B41FA5}">
                      <a16:colId xmlns:a16="http://schemas.microsoft.com/office/drawing/2014/main" val="1512597638"/>
                    </a:ext>
                  </a:extLst>
                </a:gridCol>
                <a:gridCol w="1458516">
                  <a:extLst>
                    <a:ext uri="{9D8B030D-6E8A-4147-A177-3AD203B41FA5}">
                      <a16:colId xmlns:a16="http://schemas.microsoft.com/office/drawing/2014/main" val="3893903613"/>
                    </a:ext>
                  </a:extLst>
                </a:gridCol>
              </a:tblGrid>
              <a:tr h="370840">
                <a:tc>
                  <a:txBody>
                    <a:bodyPr/>
                    <a:lstStyle/>
                    <a:p>
                      <a:r>
                        <a:rPr lang="en-SG" dirty="0"/>
                        <a:t>Model</a:t>
                      </a:r>
                    </a:p>
                  </a:txBody>
                  <a:tcPr/>
                </a:tc>
                <a:tc>
                  <a:txBody>
                    <a:bodyPr/>
                    <a:lstStyle/>
                    <a:p>
                      <a:r>
                        <a:rPr lang="en-SG" dirty="0" err="1"/>
                        <a:t>HyperParameters</a:t>
                      </a:r>
                      <a:endParaRPr lang="en-SG" dirty="0"/>
                    </a:p>
                  </a:txBody>
                  <a:tcPr/>
                </a:tc>
                <a:tc>
                  <a:txBody>
                    <a:bodyPr/>
                    <a:lstStyle/>
                    <a:p>
                      <a:r>
                        <a:rPr lang="en-SG" dirty="0"/>
                        <a:t>Epoch</a:t>
                      </a:r>
                    </a:p>
                  </a:txBody>
                  <a:tcPr/>
                </a:tc>
                <a:tc>
                  <a:txBody>
                    <a:bodyPr/>
                    <a:lstStyle/>
                    <a:p>
                      <a:r>
                        <a:rPr lang="en-SG" dirty="0"/>
                        <a:t>Accuracy</a:t>
                      </a:r>
                    </a:p>
                  </a:txBody>
                  <a:tcPr/>
                </a:tc>
                <a:tc>
                  <a:txBody>
                    <a:bodyPr/>
                    <a:lstStyle/>
                    <a:p>
                      <a:r>
                        <a:rPr lang="en-SG" dirty="0"/>
                        <a:t>Misclass</a:t>
                      </a:r>
                    </a:p>
                  </a:txBody>
                  <a:tcPr/>
                </a:tc>
                <a:tc>
                  <a:txBody>
                    <a:bodyPr/>
                    <a:lstStyle/>
                    <a:p>
                      <a:r>
                        <a:rPr lang="en-SG" dirty="0"/>
                        <a:t>Precision </a:t>
                      </a:r>
                    </a:p>
                  </a:txBody>
                  <a:tcPr/>
                </a:tc>
                <a:tc>
                  <a:txBody>
                    <a:bodyPr/>
                    <a:lstStyle/>
                    <a:p>
                      <a:r>
                        <a:rPr lang="en-SG" dirty="0"/>
                        <a:t>Recall</a:t>
                      </a:r>
                    </a:p>
                  </a:txBody>
                  <a:tcPr/>
                </a:tc>
                <a:tc>
                  <a:txBody>
                    <a:bodyPr/>
                    <a:lstStyle/>
                    <a:p>
                      <a:r>
                        <a:rPr lang="en-SG" dirty="0"/>
                        <a:t>Specificity</a:t>
                      </a:r>
                    </a:p>
                  </a:txBody>
                  <a:tcPr/>
                </a:tc>
                <a:extLst>
                  <a:ext uri="{0D108BD9-81ED-4DB2-BD59-A6C34878D82A}">
                    <a16:rowId xmlns:a16="http://schemas.microsoft.com/office/drawing/2014/main" val="1846730167"/>
                  </a:ext>
                </a:extLst>
              </a:tr>
              <a:tr h="384433">
                <a:tc>
                  <a:txBody>
                    <a:bodyPr/>
                    <a:lstStyle/>
                    <a:p>
                      <a:r>
                        <a:rPr lang="en-SG" dirty="0"/>
                        <a:t>Model 5</a:t>
                      </a:r>
                    </a:p>
                    <a:p>
                      <a:r>
                        <a:rPr lang="en-SG" dirty="0"/>
                        <a:t>-</a:t>
                      </a:r>
                    </a:p>
                    <a:p>
                      <a:r>
                        <a:rPr lang="en-SG" dirty="0"/>
                        <a:t>VGG 19</a:t>
                      </a:r>
                    </a:p>
                  </a:txBody>
                  <a:tcPr/>
                </a:tc>
                <a:tc>
                  <a:txBody>
                    <a:bodyPr/>
                    <a:lstStyle/>
                    <a:p>
                      <a:r>
                        <a:rPr lang="en-US" sz="1800" b="0" kern="1200" dirty="0" err="1">
                          <a:solidFill>
                            <a:schemeClr val="dk1"/>
                          </a:solidFill>
                          <a:effectLst/>
                          <a:latin typeface="+mn-lt"/>
                          <a:ea typeface="+mn-ea"/>
                          <a:cs typeface="+mn-cs"/>
                        </a:rPr>
                        <a:t>initial_learning_rate</a:t>
                      </a:r>
                      <a:r>
                        <a:rPr lang="en-US" sz="1800" b="0" kern="1200" dirty="0">
                          <a:solidFill>
                            <a:schemeClr val="dk1"/>
                          </a:solidFill>
                          <a:effectLst/>
                          <a:latin typeface="+mn-lt"/>
                          <a:ea typeface="+mn-ea"/>
                          <a:cs typeface="+mn-cs"/>
                        </a:rPr>
                        <a:t>=1e-6,</a:t>
                      </a:r>
                    </a:p>
                    <a:p>
                      <a:r>
                        <a:rPr lang="en-US" sz="1800" b="0" kern="1200" dirty="0" err="1">
                          <a:solidFill>
                            <a:schemeClr val="dk1"/>
                          </a:solidFill>
                          <a:effectLst/>
                          <a:latin typeface="+mn-lt"/>
                          <a:ea typeface="+mn-ea"/>
                          <a:cs typeface="+mn-cs"/>
                        </a:rPr>
                        <a:t>decay_steps</a:t>
                      </a:r>
                      <a:r>
                        <a:rPr lang="en-US" sz="1800" b="0" kern="1200" dirty="0">
                          <a:solidFill>
                            <a:schemeClr val="dk1"/>
                          </a:solidFill>
                          <a:effectLst/>
                          <a:latin typeface="+mn-lt"/>
                          <a:ea typeface="+mn-ea"/>
                          <a:cs typeface="+mn-cs"/>
                        </a:rPr>
                        <a:t>=100000,</a:t>
                      </a:r>
                    </a:p>
                    <a:p>
                      <a:r>
                        <a:rPr lang="en-US" sz="1800" b="0" kern="1200" dirty="0">
                          <a:solidFill>
                            <a:schemeClr val="dk1"/>
                          </a:solidFill>
                          <a:effectLst/>
                          <a:latin typeface="+mn-lt"/>
                          <a:ea typeface="+mn-ea"/>
                          <a:cs typeface="+mn-cs"/>
                        </a:rPr>
                        <a:t> </a:t>
                      </a:r>
                      <a:r>
                        <a:rPr lang="en-US" sz="1800" b="0" kern="1200" dirty="0" err="1">
                          <a:solidFill>
                            <a:schemeClr val="dk1"/>
                          </a:solidFill>
                          <a:effectLst/>
                          <a:latin typeface="+mn-lt"/>
                          <a:ea typeface="+mn-ea"/>
                          <a:cs typeface="+mn-cs"/>
                        </a:rPr>
                        <a:t>decay_rate</a:t>
                      </a:r>
                      <a:r>
                        <a:rPr lang="en-US" sz="1800" b="0" kern="1200" dirty="0">
                          <a:solidFill>
                            <a:schemeClr val="dk1"/>
                          </a:solidFill>
                          <a:effectLst/>
                          <a:latin typeface="+mn-lt"/>
                          <a:ea typeface="+mn-ea"/>
                          <a:cs typeface="+mn-cs"/>
                        </a:rPr>
                        <a:t>=0.000005</a:t>
                      </a:r>
                    </a:p>
                    <a:p>
                      <a:pPr fontAlgn="ctr"/>
                      <a:r>
                        <a:rPr lang="en-SG" sz="1800" b="0" i="0" kern="1200" dirty="0" err="1">
                          <a:solidFill>
                            <a:schemeClr val="dk1"/>
                          </a:solidFill>
                          <a:effectLst/>
                          <a:latin typeface="+mn-lt"/>
                          <a:ea typeface="+mn-ea"/>
                          <a:cs typeface="+mn-cs"/>
                        </a:rPr>
                        <a:t>earlystopping</a:t>
                      </a:r>
                      <a:endParaRPr lang="en-SG" dirty="0">
                        <a:effectLst/>
                      </a:endParaRPr>
                    </a:p>
                  </a:txBody>
                  <a:tcPr anchor="ctr"/>
                </a:tc>
                <a:tc>
                  <a:txBody>
                    <a:bodyPr/>
                    <a:lstStyle/>
                    <a:p>
                      <a:r>
                        <a:rPr lang="en-SG" dirty="0"/>
                        <a:t>40</a:t>
                      </a:r>
                    </a:p>
                  </a:txBody>
                  <a:tcPr/>
                </a:tc>
                <a:tc>
                  <a:txBody>
                    <a:bodyPr/>
                    <a:lstStyle/>
                    <a:p>
                      <a:r>
                        <a:rPr lang="en-SG" dirty="0"/>
                        <a:t>0.7981</a:t>
                      </a:r>
                    </a:p>
                  </a:txBody>
                  <a:tcPr/>
                </a:tc>
                <a:tc>
                  <a:txBody>
                    <a:bodyPr/>
                    <a:lstStyle/>
                    <a:p>
                      <a:r>
                        <a:rPr lang="en-SG" dirty="0"/>
                        <a:t>0.2019</a:t>
                      </a:r>
                    </a:p>
                  </a:txBody>
                  <a:tcPr/>
                </a:tc>
                <a:tc>
                  <a:txBody>
                    <a:bodyPr/>
                    <a:lstStyle/>
                    <a:p>
                      <a:r>
                        <a:rPr lang="en-SG" dirty="0"/>
                        <a:t>0.7568</a:t>
                      </a:r>
                    </a:p>
                  </a:txBody>
                  <a:tcPr/>
                </a:tc>
                <a:tc>
                  <a:txBody>
                    <a:bodyPr/>
                    <a:lstStyle/>
                    <a:p>
                      <a:r>
                        <a:rPr lang="en-SG" dirty="0"/>
                        <a:t>0.9974</a:t>
                      </a:r>
                    </a:p>
                  </a:txBody>
                  <a:tcPr/>
                </a:tc>
                <a:tc>
                  <a:txBody>
                    <a:bodyPr/>
                    <a:lstStyle/>
                    <a:p>
                      <a:r>
                        <a:rPr lang="en-SG" dirty="0"/>
                        <a:t>0.4658</a:t>
                      </a:r>
                    </a:p>
                  </a:txBody>
                  <a:tcPr/>
                </a:tc>
                <a:extLst>
                  <a:ext uri="{0D108BD9-81ED-4DB2-BD59-A6C34878D82A}">
                    <a16:rowId xmlns:a16="http://schemas.microsoft.com/office/drawing/2014/main" val="3131487787"/>
                  </a:ext>
                </a:extLst>
              </a:tr>
              <a:tr h="370840">
                <a:tc>
                  <a:txBody>
                    <a:bodyPr/>
                    <a:lstStyle/>
                    <a:p>
                      <a:r>
                        <a:rPr lang="en-SG" dirty="0"/>
                        <a:t>Model 6</a:t>
                      </a:r>
                    </a:p>
                    <a:p>
                      <a:r>
                        <a:rPr lang="en-SG" dirty="0"/>
                        <a:t>- VGG 19</a:t>
                      </a:r>
                    </a:p>
                  </a:txBody>
                  <a:tcPr/>
                </a:tc>
                <a:tc>
                  <a:txBody>
                    <a:bodyPr/>
                    <a:lstStyle/>
                    <a:p>
                      <a:r>
                        <a:rPr lang="en-US" sz="1800" b="0" kern="1200" dirty="0" err="1">
                          <a:solidFill>
                            <a:schemeClr val="dk1"/>
                          </a:solidFill>
                          <a:effectLst/>
                          <a:latin typeface="+mn-lt"/>
                          <a:ea typeface="+mn-ea"/>
                          <a:cs typeface="+mn-cs"/>
                        </a:rPr>
                        <a:t>initial_learning_rate</a:t>
                      </a:r>
                      <a:r>
                        <a:rPr lang="en-US" sz="1800" b="0" kern="1200" dirty="0">
                          <a:solidFill>
                            <a:schemeClr val="dk1"/>
                          </a:solidFill>
                          <a:effectLst/>
                          <a:latin typeface="+mn-lt"/>
                          <a:ea typeface="+mn-ea"/>
                          <a:cs typeface="+mn-cs"/>
                        </a:rPr>
                        <a:t>=1e-6,</a:t>
                      </a:r>
                    </a:p>
                    <a:p>
                      <a:r>
                        <a:rPr lang="en-US" sz="1800" b="0" kern="1200" dirty="0" err="1">
                          <a:solidFill>
                            <a:schemeClr val="dk1"/>
                          </a:solidFill>
                          <a:effectLst/>
                          <a:latin typeface="+mn-lt"/>
                          <a:ea typeface="+mn-ea"/>
                          <a:cs typeface="+mn-cs"/>
                        </a:rPr>
                        <a:t>decay_steps</a:t>
                      </a:r>
                      <a:r>
                        <a:rPr lang="en-US" sz="1800" b="0" kern="1200" dirty="0">
                          <a:solidFill>
                            <a:schemeClr val="dk1"/>
                          </a:solidFill>
                          <a:effectLst/>
                          <a:latin typeface="+mn-lt"/>
                          <a:ea typeface="+mn-ea"/>
                          <a:cs typeface="+mn-cs"/>
                        </a:rPr>
                        <a:t>=100000,</a:t>
                      </a:r>
                    </a:p>
                    <a:p>
                      <a:r>
                        <a:rPr lang="en-US" sz="1800" b="0" kern="1200" dirty="0">
                          <a:solidFill>
                            <a:schemeClr val="dk1"/>
                          </a:solidFill>
                          <a:effectLst/>
                          <a:latin typeface="+mn-lt"/>
                          <a:ea typeface="+mn-ea"/>
                          <a:cs typeface="+mn-cs"/>
                        </a:rPr>
                        <a:t> </a:t>
                      </a:r>
                      <a:r>
                        <a:rPr lang="en-US" sz="1800" b="0" kern="1200" dirty="0" err="1">
                          <a:solidFill>
                            <a:schemeClr val="dk1"/>
                          </a:solidFill>
                          <a:effectLst/>
                          <a:latin typeface="+mn-lt"/>
                          <a:ea typeface="+mn-ea"/>
                          <a:cs typeface="+mn-cs"/>
                        </a:rPr>
                        <a:t>decay_rate</a:t>
                      </a:r>
                      <a:r>
                        <a:rPr lang="en-US" sz="1800" b="0" kern="1200" dirty="0">
                          <a:solidFill>
                            <a:schemeClr val="dk1"/>
                          </a:solidFill>
                          <a:effectLst/>
                          <a:latin typeface="+mn-lt"/>
                          <a:ea typeface="+mn-ea"/>
                          <a:cs typeface="+mn-cs"/>
                        </a:rPr>
                        <a:t>=0.000005</a:t>
                      </a:r>
                    </a:p>
                    <a:p>
                      <a:pPr fontAlgn="ctr"/>
                      <a:r>
                        <a:rPr lang="en-SG" sz="1800" b="0" i="0" kern="1200" dirty="0" err="1">
                          <a:solidFill>
                            <a:schemeClr val="dk1"/>
                          </a:solidFill>
                          <a:effectLst/>
                          <a:latin typeface="+mn-lt"/>
                          <a:ea typeface="+mn-ea"/>
                          <a:cs typeface="+mn-cs"/>
                        </a:rPr>
                        <a:t>earlystopping</a:t>
                      </a:r>
                      <a:endParaRPr lang="en-SG" dirty="0">
                        <a:effectLst/>
                      </a:endParaRPr>
                    </a:p>
                  </a:txBody>
                  <a:tcPr anchor="ctr"/>
                </a:tc>
                <a:tc>
                  <a:txBody>
                    <a:bodyPr/>
                    <a:lstStyle/>
                    <a:p>
                      <a:r>
                        <a:rPr lang="en-SG" dirty="0"/>
                        <a:t>40</a:t>
                      </a:r>
                    </a:p>
                  </a:txBody>
                  <a:tcPr/>
                </a:tc>
                <a:tc>
                  <a:txBody>
                    <a:bodyPr/>
                    <a:lstStyle/>
                    <a:p>
                      <a:r>
                        <a:rPr lang="en-SG" sz="1800" b="0" i="0" kern="1200" dirty="0">
                          <a:solidFill>
                            <a:schemeClr val="dk1"/>
                          </a:solidFill>
                          <a:effectLst/>
                          <a:latin typeface="+mn-lt"/>
                          <a:ea typeface="+mn-ea"/>
                          <a:cs typeface="+mn-cs"/>
                        </a:rPr>
                        <a:t>0.8814</a:t>
                      </a:r>
                      <a:endParaRPr lang="en-SG" dirty="0"/>
                    </a:p>
                  </a:txBody>
                  <a:tcPr/>
                </a:tc>
                <a:tc>
                  <a:txBody>
                    <a:bodyPr/>
                    <a:lstStyle/>
                    <a:p>
                      <a:r>
                        <a:rPr lang="en-SG" sz="1800" b="0" i="0" kern="1200" dirty="0">
                          <a:solidFill>
                            <a:schemeClr val="dk1"/>
                          </a:solidFill>
                          <a:effectLst/>
                          <a:latin typeface="+mn-lt"/>
                          <a:ea typeface="+mn-ea"/>
                          <a:cs typeface="+mn-cs"/>
                        </a:rPr>
                        <a:t>0.1186</a:t>
                      </a:r>
                      <a:endParaRPr lang="en-SG" dirty="0"/>
                    </a:p>
                  </a:txBody>
                  <a:tcPr/>
                </a:tc>
                <a:tc>
                  <a:txBody>
                    <a:bodyPr/>
                    <a:lstStyle/>
                    <a:p>
                      <a:r>
                        <a:rPr lang="en-SG" sz="1800" b="0" i="0" kern="1200" dirty="0">
                          <a:solidFill>
                            <a:schemeClr val="dk1"/>
                          </a:solidFill>
                          <a:effectLst/>
                          <a:latin typeface="+mn-lt"/>
                          <a:ea typeface="+mn-ea"/>
                          <a:cs typeface="+mn-cs"/>
                        </a:rPr>
                        <a:t>0.878</a:t>
                      </a:r>
                      <a:endParaRPr lang="en-SG" dirty="0"/>
                    </a:p>
                  </a:txBody>
                  <a:tcPr/>
                </a:tc>
                <a:tc>
                  <a:txBody>
                    <a:bodyPr/>
                    <a:lstStyle/>
                    <a:p>
                      <a:r>
                        <a:rPr lang="en-SG" sz="1800" b="0" i="0" kern="1200" dirty="0">
                          <a:solidFill>
                            <a:schemeClr val="dk1"/>
                          </a:solidFill>
                          <a:effectLst/>
                          <a:latin typeface="+mn-lt"/>
                          <a:ea typeface="+mn-ea"/>
                          <a:cs typeface="+mn-cs"/>
                        </a:rPr>
                        <a:t>0.941</a:t>
                      </a:r>
                      <a:endParaRPr lang="en-SG" dirty="0"/>
                    </a:p>
                  </a:txBody>
                  <a:tcPr/>
                </a:tc>
                <a:tc>
                  <a:txBody>
                    <a:bodyPr/>
                    <a:lstStyle/>
                    <a:p>
                      <a:r>
                        <a:rPr lang="en-SG" sz="1800" b="0" i="0" kern="1200" dirty="0">
                          <a:solidFill>
                            <a:schemeClr val="dk1"/>
                          </a:solidFill>
                          <a:effectLst/>
                          <a:latin typeface="+mn-lt"/>
                          <a:ea typeface="+mn-ea"/>
                          <a:cs typeface="+mn-cs"/>
                        </a:rPr>
                        <a:t>0.7821</a:t>
                      </a:r>
                      <a:endParaRPr lang="en-SG" dirty="0"/>
                    </a:p>
                  </a:txBody>
                  <a:tcPr/>
                </a:tc>
                <a:extLst>
                  <a:ext uri="{0D108BD9-81ED-4DB2-BD59-A6C34878D82A}">
                    <a16:rowId xmlns:a16="http://schemas.microsoft.com/office/drawing/2014/main" val="3130765674"/>
                  </a:ext>
                </a:extLst>
              </a:tr>
            </a:tbl>
          </a:graphicData>
        </a:graphic>
      </p:graphicFrame>
      <p:sp>
        <p:nvSpPr>
          <p:cNvPr id="10" name="TextBox 9">
            <a:extLst>
              <a:ext uri="{FF2B5EF4-FFF2-40B4-BE49-F238E27FC236}">
                <a16:creationId xmlns:a16="http://schemas.microsoft.com/office/drawing/2014/main" id="{32420096-491D-5E4D-AD08-F3070B1E7CAD}"/>
              </a:ext>
            </a:extLst>
          </p:cNvPr>
          <p:cNvSpPr txBox="1"/>
          <p:nvPr/>
        </p:nvSpPr>
        <p:spPr>
          <a:xfrm>
            <a:off x="6638925" y="4162424"/>
            <a:ext cx="5408415" cy="1477328"/>
          </a:xfrm>
          <a:prstGeom prst="rect">
            <a:avLst/>
          </a:prstGeom>
          <a:noFill/>
        </p:spPr>
        <p:txBody>
          <a:bodyPr wrap="square" rtlCol="0">
            <a:spAutoFit/>
          </a:bodyPr>
          <a:lstStyle/>
          <a:p>
            <a:r>
              <a:rPr lang="en-SG" dirty="0"/>
              <a:t>The accuracy and recall both improved using Transfer Learning. </a:t>
            </a:r>
          </a:p>
          <a:p>
            <a:endParaRPr lang="en-SG" dirty="0"/>
          </a:p>
          <a:p>
            <a:r>
              <a:rPr lang="en-SG" dirty="0"/>
              <a:t>The plot on loss and accuracy of train and validation dataset also improves. </a:t>
            </a:r>
          </a:p>
        </p:txBody>
      </p:sp>
      <p:pic>
        <p:nvPicPr>
          <p:cNvPr id="6" name="Picture 5">
            <a:extLst>
              <a:ext uri="{FF2B5EF4-FFF2-40B4-BE49-F238E27FC236}">
                <a16:creationId xmlns:a16="http://schemas.microsoft.com/office/drawing/2014/main" id="{4CD23F92-D525-E068-BFAB-9899F18D52EB}"/>
              </a:ext>
            </a:extLst>
          </p:cNvPr>
          <p:cNvPicPr>
            <a:picLocks noChangeAspect="1"/>
          </p:cNvPicPr>
          <p:nvPr/>
        </p:nvPicPr>
        <p:blipFill rotWithShape="1">
          <a:blip r:embed="rId2"/>
          <a:srcRect l="6000" t="40703" r="36893" b="19223"/>
          <a:stretch/>
        </p:blipFill>
        <p:spPr>
          <a:xfrm>
            <a:off x="261257" y="3947794"/>
            <a:ext cx="6247549" cy="2466069"/>
          </a:xfrm>
          <a:prstGeom prst="rect">
            <a:avLst/>
          </a:prstGeom>
        </p:spPr>
      </p:pic>
    </p:spTree>
    <p:extLst>
      <p:ext uri="{BB962C8B-B14F-4D97-AF65-F5344CB8AC3E}">
        <p14:creationId xmlns:p14="http://schemas.microsoft.com/office/powerpoint/2010/main" val="1039841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161926"/>
            <a:ext cx="10018713" cy="1238250"/>
          </a:xfrm>
        </p:spPr>
        <p:txBody>
          <a:bodyPr>
            <a:normAutofit fontScale="90000"/>
          </a:bodyPr>
          <a:lstStyle/>
          <a:p>
            <a:r>
              <a:rPr lang="en-SG" b="1" dirty="0">
                <a:latin typeface="Arial" panose="020B0604020202020204" pitchFamily="34" charset="0"/>
                <a:cs typeface="Arial" panose="020B0604020202020204" pitchFamily="34" charset="0"/>
              </a:rPr>
              <a:t>Error Analysis</a:t>
            </a:r>
            <a:br>
              <a:rPr lang="en-SG" b="1" dirty="0"/>
            </a:br>
            <a:endParaRPr lang="en-SG" b="1" dirty="0"/>
          </a:p>
        </p:txBody>
      </p:sp>
      <p:pic>
        <p:nvPicPr>
          <p:cNvPr id="8" name="Picture 7">
            <a:extLst>
              <a:ext uri="{FF2B5EF4-FFF2-40B4-BE49-F238E27FC236}">
                <a16:creationId xmlns:a16="http://schemas.microsoft.com/office/drawing/2014/main" id="{F67BA26A-F81B-62E2-B017-22D3D49F57DE}"/>
              </a:ext>
            </a:extLst>
          </p:cNvPr>
          <p:cNvPicPr>
            <a:picLocks noChangeAspect="1"/>
          </p:cNvPicPr>
          <p:nvPr/>
        </p:nvPicPr>
        <p:blipFill rotWithShape="1">
          <a:blip r:embed="rId2"/>
          <a:srcRect l="5000" t="40973" r="69140" b="20124"/>
          <a:stretch/>
        </p:blipFill>
        <p:spPr>
          <a:xfrm>
            <a:off x="6634721" y="1039220"/>
            <a:ext cx="2817545" cy="2217060"/>
          </a:xfrm>
          <a:prstGeom prst="rect">
            <a:avLst/>
          </a:prstGeom>
        </p:spPr>
      </p:pic>
      <p:pic>
        <p:nvPicPr>
          <p:cNvPr id="9" name="Picture 8">
            <a:extLst>
              <a:ext uri="{FF2B5EF4-FFF2-40B4-BE49-F238E27FC236}">
                <a16:creationId xmlns:a16="http://schemas.microsoft.com/office/drawing/2014/main" id="{73627650-E847-9120-D26E-50C5D150AA02}"/>
              </a:ext>
            </a:extLst>
          </p:cNvPr>
          <p:cNvPicPr>
            <a:picLocks noChangeAspect="1"/>
          </p:cNvPicPr>
          <p:nvPr/>
        </p:nvPicPr>
        <p:blipFill rotWithShape="1">
          <a:blip r:embed="rId3"/>
          <a:srcRect l="5040" t="38061" r="73501" b="26806"/>
          <a:stretch/>
        </p:blipFill>
        <p:spPr>
          <a:xfrm>
            <a:off x="2378870" y="1311170"/>
            <a:ext cx="2406651" cy="2409479"/>
          </a:xfrm>
          <a:prstGeom prst="rect">
            <a:avLst/>
          </a:prstGeom>
        </p:spPr>
      </p:pic>
      <p:pic>
        <p:nvPicPr>
          <p:cNvPr id="12" name="Picture 11">
            <a:extLst>
              <a:ext uri="{FF2B5EF4-FFF2-40B4-BE49-F238E27FC236}">
                <a16:creationId xmlns:a16="http://schemas.microsoft.com/office/drawing/2014/main" id="{DF35A6E1-3EE5-4982-D790-A36D58BB4C95}"/>
              </a:ext>
            </a:extLst>
          </p:cNvPr>
          <p:cNvPicPr>
            <a:picLocks noChangeAspect="1"/>
          </p:cNvPicPr>
          <p:nvPr/>
        </p:nvPicPr>
        <p:blipFill rotWithShape="1">
          <a:blip r:embed="rId4"/>
          <a:srcRect l="5095" t="34939" r="72933" b="27779"/>
          <a:stretch/>
        </p:blipFill>
        <p:spPr>
          <a:xfrm>
            <a:off x="2394472" y="4155061"/>
            <a:ext cx="2524561" cy="2409480"/>
          </a:xfrm>
          <a:prstGeom prst="rect">
            <a:avLst/>
          </a:prstGeom>
        </p:spPr>
      </p:pic>
      <p:sp>
        <p:nvSpPr>
          <p:cNvPr id="13" name="TextBox 12">
            <a:extLst>
              <a:ext uri="{FF2B5EF4-FFF2-40B4-BE49-F238E27FC236}">
                <a16:creationId xmlns:a16="http://schemas.microsoft.com/office/drawing/2014/main" id="{0F0E1DA7-962B-0B7A-8BEB-6643BA0715E1}"/>
              </a:ext>
            </a:extLst>
          </p:cNvPr>
          <p:cNvSpPr txBox="1"/>
          <p:nvPr/>
        </p:nvSpPr>
        <p:spPr>
          <a:xfrm>
            <a:off x="2615684" y="876758"/>
            <a:ext cx="2687639" cy="369332"/>
          </a:xfrm>
          <a:prstGeom prst="rect">
            <a:avLst/>
          </a:prstGeom>
          <a:noFill/>
        </p:spPr>
        <p:txBody>
          <a:bodyPr wrap="square" rtlCol="0">
            <a:spAutoFit/>
          </a:bodyPr>
          <a:lstStyle/>
          <a:p>
            <a:r>
              <a:rPr lang="en-SG" dirty="0"/>
              <a:t>False Positive</a:t>
            </a:r>
          </a:p>
        </p:txBody>
      </p:sp>
      <p:sp>
        <p:nvSpPr>
          <p:cNvPr id="14" name="TextBox 13">
            <a:extLst>
              <a:ext uri="{FF2B5EF4-FFF2-40B4-BE49-F238E27FC236}">
                <a16:creationId xmlns:a16="http://schemas.microsoft.com/office/drawing/2014/main" id="{DD43AA67-ECA4-7C3C-3735-FBBE4106DFCF}"/>
              </a:ext>
            </a:extLst>
          </p:cNvPr>
          <p:cNvSpPr txBox="1"/>
          <p:nvPr/>
        </p:nvSpPr>
        <p:spPr>
          <a:xfrm>
            <a:off x="2832839" y="3893352"/>
            <a:ext cx="1647825" cy="369332"/>
          </a:xfrm>
          <a:prstGeom prst="rect">
            <a:avLst/>
          </a:prstGeom>
          <a:noFill/>
        </p:spPr>
        <p:txBody>
          <a:bodyPr wrap="square" rtlCol="0">
            <a:spAutoFit/>
          </a:bodyPr>
          <a:lstStyle/>
          <a:p>
            <a:r>
              <a:rPr lang="en-SG" dirty="0"/>
              <a:t>False Negative</a:t>
            </a:r>
          </a:p>
        </p:txBody>
      </p:sp>
      <p:sp>
        <p:nvSpPr>
          <p:cNvPr id="15" name="TextBox 14">
            <a:extLst>
              <a:ext uri="{FF2B5EF4-FFF2-40B4-BE49-F238E27FC236}">
                <a16:creationId xmlns:a16="http://schemas.microsoft.com/office/drawing/2014/main" id="{B2A7C973-3953-716D-ABB7-EB355154C2F2}"/>
              </a:ext>
            </a:extLst>
          </p:cNvPr>
          <p:cNvSpPr txBox="1"/>
          <p:nvPr/>
        </p:nvSpPr>
        <p:spPr>
          <a:xfrm>
            <a:off x="5205474" y="3256280"/>
            <a:ext cx="6699884" cy="369331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212121"/>
                </a:solidFill>
                <a:effectLst/>
                <a:latin typeface="Roboto" panose="02000000000000000000" pitchFamily="2" charset="0"/>
              </a:rPr>
              <a:t> Above shows mis-classified images in test dataset where the model failed to classify the samples correctly. This may be due to the poor image quality, where the contrast of the image is not adequate, resulting in the base learners classifying the sample incorrectly.</a:t>
            </a:r>
          </a:p>
          <a:p>
            <a:pPr marL="285750" indent="-285750" algn="l">
              <a:buFont typeface="Arial" panose="020B0604020202020204" pitchFamily="34" charset="0"/>
              <a:buChar char="•"/>
            </a:pPr>
            <a:endParaRPr lang="en-US" b="0" i="0" dirty="0">
              <a:solidFill>
                <a:srgbClr val="212121"/>
              </a:solidFill>
              <a:effectLst/>
              <a:latin typeface="Roboto" panose="02000000000000000000" pitchFamily="2" charset="0"/>
            </a:endParaRPr>
          </a:p>
          <a:p>
            <a:pPr marL="285750" indent="-285750" algn="l">
              <a:buFont typeface="Arial" panose="020B0604020202020204" pitchFamily="34" charset="0"/>
              <a:buChar char="•"/>
            </a:pPr>
            <a:r>
              <a:rPr lang="en-US" b="0" i="0" dirty="0">
                <a:solidFill>
                  <a:srgbClr val="212121"/>
                </a:solidFill>
                <a:effectLst/>
                <a:latin typeface="Roboto" panose="02000000000000000000" pitchFamily="2" charset="0"/>
              </a:rPr>
              <a:t>A pneumonic lung X-ray is characterized by abscesses or pleural effusion, that is, fluid in the alveoli, which appears as white spots in a lung X-ray, as explained. It is plausible that such an early stage of pneumonia, where the white infiltrates have just started to appear sparingly in the lungs, was not captured by the CNN models.</a:t>
            </a:r>
          </a:p>
          <a:p>
            <a:endParaRPr lang="en-SG" dirty="0"/>
          </a:p>
        </p:txBody>
      </p:sp>
    </p:spTree>
    <p:extLst>
      <p:ext uri="{BB962C8B-B14F-4D97-AF65-F5344CB8AC3E}">
        <p14:creationId xmlns:p14="http://schemas.microsoft.com/office/powerpoint/2010/main" val="69577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161926"/>
            <a:ext cx="10018713" cy="1238250"/>
          </a:xfrm>
        </p:spPr>
        <p:txBody>
          <a:bodyPr>
            <a:normAutofit fontScale="90000"/>
          </a:bodyPr>
          <a:lstStyle/>
          <a:p>
            <a:r>
              <a:rPr lang="en-SG" b="1" dirty="0">
                <a:latin typeface="Arial" panose="020B0604020202020204" pitchFamily="34" charset="0"/>
                <a:cs typeface="Arial" panose="020B0604020202020204" pitchFamily="34" charset="0"/>
              </a:rPr>
              <a:t>Summary</a:t>
            </a:r>
            <a:br>
              <a:rPr lang="en-SG" b="1" dirty="0"/>
            </a:br>
            <a:endParaRPr lang="en-SG" b="1" dirty="0"/>
          </a:p>
        </p:txBody>
      </p:sp>
      <p:sp>
        <p:nvSpPr>
          <p:cNvPr id="15" name="TextBox 14">
            <a:extLst>
              <a:ext uri="{FF2B5EF4-FFF2-40B4-BE49-F238E27FC236}">
                <a16:creationId xmlns:a16="http://schemas.microsoft.com/office/drawing/2014/main" id="{B2A7C973-3953-716D-ABB7-EB355154C2F2}"/>
              </a:ext>
            </a:extLst>
          </p:cNvPr>
          <p:cNvSpPr txBox="1"/>
          <p:nvPr/>
        </p:nvSpPr>
        <p:spPr>
          <a:xfrm>
            <a:off x="1362075" y="1023878"/>
            <a:ext cx="10248900" cy="4524315"/>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212121"/>
                </a:solidFill>
                <a:effectLst/>
                <a:latin typeface="Roboto" panose="02000000000000000000" pitchFamily="2" charset="0"/>
              </a:rPr>
              <a:t> Such a vast amount of labeled data is difficult to acquire because it requires that expert doctors classify each image, which is an expensive and time-consuming task. Transfer learning is a work-around to surmount this obstacle. A model trained on a large dataset is re-used and the network weights determined in this model are applied. The final model is taking weights from the pre-trained model. I introduced additional layers after the Flatten layer so as to </a:t>
            </a:r>
            <a:r>
              <a:rPr lang="en-US" b="0" i="0" dirty="0" err="1">
                <a:solidFill>
                  <a:srgbClr val="212121"/>
                </a:solidFill>
                <a:effectLst/>
                <a:latin typeface="Roboto" panose="02000000000000000000" pitchFamily="2" charset="0"/>
              </a:rPr>
              <a:t>customise</a:t>
            </a:r>
            <a:r>
              <a:rPr lang="en-US" b="0" i="0" dirty="0">
                <a:solidFill>
                  <a:srgbClr val="212121"/>
                </a:solidFill>
                <a:effectLst/>
                <a:latin typeface="Roboto" panose="02000000000000000000" pitchFamily="2" charset="0"/>
              </a:rPr>
              <a:t> the weights to the X-Ray images.</a:t>
            </a:r>
          </a:p>
          <a:p>
            <a:pPr marL="285750" indent="-285750" algn="l">
              <a:buFont typeface="Arial" panose="020B0604020202020204" pitchFamily="34" charset="0"/>
              <a:buChar char="•"/>
            </a:pPr>
            <a:endParaRPr lang="en-US" b="0" i="0" dirty="0">
              <a:solidFill>
                <a:srgbClr val="212121"/>
              </a:solidFill>
              <a:effectLst/>
              <a:latin typeface="Roboto" panose="02000000000000000000" pitchFamily="2" charset="0"/>
            </a:endParaRPr>
          </a:p>
          <a:p>
            <a:pPr marL="285750" indent="-285750" algn="l">
              <a:buFont typeface="Arial" panose="020B0604020202020204" pitchFamily="34" charset="0"/>
              <a:buChar char="•"/>
            </a:pPr>
            <a:r>
              <a:rPr lang="en-US" b="0" i="0" dirty="0">
                <a:solidFill>
                  <a:srgbClr val="212121"/>
                </a:solidFill>
                <a:effectLst/>
                <a:latin typeface="Roboto" panose="02000000000000000000" pitchFamily="2" charset="0"/>
              </a:rPr>
              <a:t>Although the accuracy is relatively acceptable. There is still room for improvement. In the future, we may investigate techniques such as contrast enhancement of the images or other pre-processing steps to improve the image quality. I will consider using segmentation of the lung image before classification to enable the CNN models to achieve improved feature extraction. Furthermore, because three CNN models are required to train the proposed ensemble, the computation cost is higher than that of the CNN baselines developed in studies in the literature. In the future, we may attempt to reduce the computational requirements by employing methods such as snapshot </a:t>
            </a:r>
            <a:r>
              <a:rPr lang="en-US" b="0" i="0" dirty="0" err="1">
                <a:solidFill>
                  <a:srgbClr val="212121"/>
                </a:solidFill>
                <a:effectLst/>
                <a:latin typeface="Roboto" panose="02000000000000000000" pitchFamily="2" charset="0"/>
              </a:rPr>
              <a:t>ensembling</a:t>
            </a:r>
            <a:r>
              <a:rPr lang="en-US" b="0" i="0" dirty="0">
                <a:solidFill>
                  <a:srgbClr val="212121"/>
                </a:solidFill>
                <a:effectLst/>
                <a:latin typeface="Roboto" panose="02000000000000000000" pitchFamily="2" charset="0"/>
              </a:rPr>
              <a:t>.</a:t>
            </a:r>
          </a:p>
          <a:p>
            <a:endParaRPr lang="en-SG" dirty="0"/>
          </a:p>
        </p:txBody>
      </p:sp>
    </p:spTree>
    <p:extLst>
      <p:ext uri="{BB962C8B-B14F-4D97-AF65-F5344CB8AC3E}">
        <p14:creationId xmlns:p14="http://schemas.microsoft.com/office/powerpoint/2010/main" val="80286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272695"/>
            <a:ext cx="10018713" cy="1019176"/>
          </a:xfrm>
        </p:spPr>
        <p:txBody>
          <a:bodyPr/>
          <a:lstStyle/>
          <a:p>
            <a:r>
              <a:rPr lang="en-SG" b="1" dirty="0"/>
              <a:t>Background</a:t>
            </a:r>
          </a:p>
        </p:txBody>
      </p:sp>
      <p:sp>
        <p:nvSpPr>
          <p:cNvPr id="3" name="Content Placeholder 2">
            <a:extLst>
              <a:ext uri="{FF2B5EF4-FFF2-40B4-BE49-F238E27FC236}">
                <a16:creationId xmlns:a16="http://schemas.microsoft.com/office/drawing/2014/main" id="{1D6AA795-B476-2AF3-8677-E8BC4B8D4790}"/>
              </a:ext>
            </a:extLst>
          </p:cNvPr>
          <p:cNvSpPr>
            <a:spLocks noGrp="1"/>
          </p:cNvSpPr>
          <p:nvPr>
            <p:ph sz="quarter" idx="13"/>
          </p:nvPr>
        </p:nvSpPr>
        <p:spPr>
          <a:xfrm>
            <a:off x="1370011" y="1085850"/>
            <a:ext cx="10394707" cy="4933950"/>
          </a:xfrm>
        </p:spPr>
        <p:txBody>
          <a:bodyPr>
            <a:normAutofit/>
          </a:bodyPr>
          <a:lstStyle/>
          <a:p>
            <a:r>
              <a:rPr lang="en-US" b="0" i="0" dirty="0">
                <a:solidFill>
                  <a:srgbClr val="212121"/>
                </a:solidFill>
                <a:effectLst/>
                <a:latin typeface="Roboto" panose="02000000000000000000" pitchFamily="2" charset="0"/>
              </a:rPr>
              <a:t>There is an outbreak of bacteria in the community that is affecting children and elderly. The infection can be detected via Chest X ray. </a:t>
            </a:r>
          </a:p>
          <a:p>
            <a:r>
              <a:rPr lang="en-US" b="0" i="0" dirty="0">
                <a:solidFill>
                  <a:srgbClr val="212121"/>
                </a:solidFill>
                <a:effectLst/>
                <a:latin typeface="Roboto" panose="02000000000000000000" pitchFamily="2" charset="0"/>
              </a:rPr>
              <a:t>The normal chest X-ray depicts clear lungs without any areas of abnormal opacification in the image. </a:t>
            </a:r>
          </a:p>
          <a:p>
            <a:r>
              <a:rPr lang="en-US" b="0" i="0" dirty="0">
                <a:solidFill>
                  <a:srgbClr val="212121"/>
                </a:solidFill>
                <a:effectLst/>
                <a:latin typeface="Roboto" panose="02000000000000000000" pitchFamily="2" charset="0"/>
              </a:rPr>
              <a:t>Bacterial pneumonia typically exhibits a focal lobar consolidation</a:t>
            </a:r>
          </a:p>
          <a:p>
            <a:r>
              <a:rPr lang="en-US" b="0" i="0" dirty="0">
                <a:solidFill>
                  <a:srgbClr val="212121"/>
                </a:solidFill>
                <a:effectLst/>
                <a:latin typeface="Roboto" panose="02000000000000000000" pitchFamily="2" charset="0"/>
              </a:rPr>
              <a:t>whereas viral pneumonia manifests with a more diffuse ‘‘interstitial’’ pattern in both lungs. </a:t>
            </a:r>
          </a:p>
          <a:p>
            <a:r>
              <a:rPr lang="en-US" b="0" i="0" dirty="0">
                <a:solidFill>
                  <a:srgbClr val="212121"/>
                </a:solidFill>
                <a:effectLst/>
                <a:latin typeface="Roboto" panose="02000000000000000000" pitchFamily="2" charset="0"/>
              </a:rPr>
              <a:t>We are establishing a diagnostic tool based on a deep-learning framework for the screening of patients that are affected by this bacteria so that doctors can focus on the treatment</a:t>
            </a:r>
            <a:endParaRPr lang="en-SG" dirty="0"/>
          </a:p>
        </p:txBody>
      </p:sp>
    </p:spTree>
    <p:extLst>
      <p:ext uri="{BB962C8B-B14F-4D97-AF65-F5344CB8AC3E}">
        <p14:creationId xmlns:p14="http://schemas.microsoft.com/office/powerpoint/2010/main" val="222088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272695"/>
            <a:ext cx="10018713" cy="1019176"/>
          </a:xfrm>
        </p:spPr>
        <p:txBody>
          <a:bodyPr/>
          <a:lstStyle/>
          <a:p>
            <a:r>
              <a:rPr lang="en-SG" b="1" dirty="0"/>
              <a:t>Background</a:t>
            </a:r>
          </a:p>
        </p:txBody>
      </p:sp>
      <p:pic>
        <p:nvPicPr>
          <p:cNvPr id="5" name="Content Placeholder 4">
            <a:extLst>
              <a:ext uri="{FF2B5EF4-FFF2-40B4-BE49-F238E27FC236}">
                <a16:creationId xmlns:a16="http://schemas.microsoft.com/office/drawing/2014/main" id="{94B5152D-0022-F116-83E3-370D73C0C12E}"/>
              </a:ext>
            </a:extLst>
          </p:cNvPr>
          <p:cNvPicPr>
            <a:picLocks noGrp="1" noChangeAspect="1"/>
          </p:cNvPicPr>
          <p:nvPr>
            <p:ph sz="quarter" idx="13"/>
          </p:nvPr>
        </p:nvPicPr>
        <p:blipFill rotWithShape="1">
          <a:blip r:embed="rId2"/>
          <a:srcRect l="39239" t="31907" r="39041" b="30667"/>
          <a:stretch/>
        </p:blipFill>
        <p:spPr>
          <a:xfrm>
            <a:off x="7386319" y="1828799"/>
            <a:ext cx="3916679" cy="3892551"/>
          </a:xfrm>
        </p:spPr>
      </p:pic>
      <p:pic>
        <p:nvPicPr>
          <p:cNvPr id="7" name="Picture 6">
            <a:extLst>
              <a:ext uri="{FF2B5EF4-FFF2-40B4-BE49-F238E27FC236}">
                <a16:creationId xmlns:a16="http://schemas.microsoft.com/office/drawing/2014/main" id="{0BAF5144-95A3-309A-00D5-6CAC04601D23}"/>
              </a:ext>
            </a:extLst>
          </p:cNvPr>
          <p:cNvPicPr>
            <a:picLocks noChangeAspect="1"/>
          </p:cNvPicPr>
          <p:nvPr/>
        </p:nvPicPr>
        <p:blipFill rotWithShape="1">
          <a:blip r:embed="rId3"/>
          <a:srcRect l="25167" t="11407" r="24917" b="12741"/>
          <a:stretch/>
        </p:blipFill>
        <p:spPr>
          <a:xfrm>
            <a:off x="1724898" y="1828800"/>
            <a:ext cx="4161552" cy="3892552"/>
          </a:xfrm>
          <a:prstGeom prst="rect">
            <a:avLst/>
          </a:prstGeom>
        </p:spPr>
      </p:pic>
      <p:sp>
        <p:nvSpPr>
          <p:cNvPr id="8" name="TextBox 7">
            <a:extLst>
              <a:ext uri="{FF2B5EF4-FFF2-40B4-BE49-F238E27FC236}">
                <a16:creationId xmlns:a16="http://schemas.microsoft.com/office/drawing/2014/main" id="{189D5A59-C809-B544-746E-AA42345C28C3}"/>
              </a:ext>
            </a:extLst>
          </p:cNvPr>
          <p:cNvSpPr txBox="1"/>
          <p:nvPr/>
        </p:nvSpPr>
        <p:spPr>
          <a:xfrm>
            <a:off x="2011680" y="5984240"/>
            <a:ext cx="4328160" cy="369332"/>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focal lobar consolidation</a:t>
            </a:r>
            <a:endParaRPr lang="en-SG" dirty="0"/>
          </a:p>
        </p:txBody>
      </p:sp>
      <p:sp>
        <p:nvSpPr>
          <p:cNvPr id="10" name="TextBox 9">
            <a:extLst>
              <a:ext uri="{FF2B5EF4-FFF2-40B4-BE49-F238E27FC236}">
                <a16:creationId xmlns:a16="http://schemas.microsoft.com/office/drawing/2014/main" id="{3ADCF7C6-47B7-A79B-6A6C-49BC47B5459D}"/>
              </a:ext>
            </a:extLst>
          </p:cNvPr>
          <p:cNvSpPr txBox="1"/>
          <p:nvPr/>
        </p:nvSpPr>
        <p:spPr>
          <a:xfrm>
            <a:off x="7386319" y="5984240"/>
            <a:ext cx="4262756" cy="369332"/>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diffuse ‘‘interstitial’’ in both lungs</a:t>
            </a:r>
            <a:endParaRPr lang="en-SG" dirty="0"/>
          </a:p>
        </p:txBody>
      </p:sp>
    </p:spTree>
    <p:extLst>
      <p:ext uri="{BB962C8B-B14F-4D97-AF65-F5344CB8AC3E}">
        <p14:creationId xmlns:p14="http://schemas.microsoft.com/office/powerpoint/2010/main" val="2926660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161925"/>
            <a:ext cx="10018713" cy="1285875"/>
          </a:xfrm>
        </p:spPr>
        <p:txBody>
          <a:bodyPr/>
          <a:lstStyle/>
          <a:p>
            <a:r>
              <a:rPr lang="en-SG" b="1" dirty="0"/>
              <a:t>Data Cleaning/Exploratory Data Analysis</a:t>
            </a:r>
          </a:p>
        </p:txBody>
      </p:sp>
      <p:sp>
        <p:nvSpPr>
          <p:cNvPr id="3" name="Content Placeholder 2">
            <a:extLst>
              <a:ext uri="{FF2B5EF4-FFF2-40B4-BE49-F238E27FC236}">
                <a16:creationId xmlns:a16="http://schemas.microsoft.com/office/drawing/2014/main" id="{1D6AA795-B476-2AF3-8677-E8BC4B8D4790}"/>
              </a:ext>
            </a:extLst>
          </p:cNvPr>
          <p:cNvSpPr>
            <a:spLocks noGrp="1"/>
          </p:cNvSpPr>
          <p:nvPr>
            <p:ph sz="quarter" idx="13"/>
          </p:nvPr>
        </p:nvSpPr>
        <p:spPr>
          <a:xfrm>
            <a:off x="690174" y="1356742"/>
            <a:ext cx="10394707" cy="5232754"/>
          </a:xfrm>
        </p:spPr>
        <p:txBody>
          <a:bodyPr>
            <a:normAutofit/>
          </a:bodyPr>
          <a:lstStyle/>
          <a:p>
            <a:r>
              <a:rPr lang="en-US" b="0" i="0" dirty="0">
                <a:solidFill>
                  <a:srgbClr val="212121"/>
                </a:solidFill>
                <a:effectLst/>
                <a:latin typeface="Roboto" panose="02000000000000000000" pitchFamily="2" charset="0"/>
              </a:rPr>
              <a:t>Datasets:</a:t>
            </a:r>
          </a:p>
          <a:p>
            <a:endParaRPr lang="en-US" dirty="0">
              <a:solidFill>
                <a:srgbClr val="212121"/>
              </a:solidFill>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dirty="0">
              <a:solidFill>
                <a:srgbClr val="212121"/>
              </a:solidFill>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dirty="0">
              <a:solidFill>
                <a:srgbClr val="212121"/>
              </a:solidFill>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b="0" i="0" dirty="0">
              <a:solidFill>
                <a:srgbClr val="212121"/>
              </a:solidFill>
              <a:effectLst/>
              <a:latin typeface="Roboto" panose="02000000000000000000" pitchFamily="2" charset="0"/>
            </a:endParaRPr>
          </a:p>
        </p:txBody>
      </p:sp>
      <p:pic>
        <p:nvPicPr>
          <p:cNvPr id="5" name="Picture 4">
            <a:extLst>
              <a:ext uri="{FF2B5EF4-FFF2-40B4-BE49-F238E27FC236}">
                <a16:creationId xmlns:a16="http://schemas.microsoft.com/office/drawing/2014/main" id="{D376EF6D-5718-39AC-20F0-15A2ECEDF04E}"/>
              </a:ext>
            </a:extLst>
          </p:cNvPr>
          <p:cNvPicPr>
            <a:picLocks noChangeAspect="1"/>
          </p:cNvPicPr>
          <p:nvPr/>
        </p:nvPicPr>
        <p:blipFill rotWithShape="1">
          <a:blip r:embed="rId2"/>
          <a:srcRect l="4831" t="33037" r="73832" b="37778"/>
          <a:stretch/>
        </p:blipFill>
        <p:spPr>
          <a:xfrm>
            <a:off x="1204317" y="2023590"/>
            <a:ext cx="3130270" cy="3197592"/>
          </a:xfrm>
          <a:prstGeom prst="rect">
            <a:avLst/>
          </a:prstGeom>
        </p:spPr>
      </p:pic>
      <p:pic>
        <p:nvPicPr>
          <p:cNvPr id="7" name="Picture 6">
            <a:extLst>
              <a:ext uri="{FF2B5EF4-FFF2-40B4-BE49-F238E27FC236}">
                <a16:creationId xmlns:a16="http://schemas.microsoft.com/office/drawing/2014/main" id="{7E46F6B3-17C2-14EE-A054-D82D1E5EFDED}"/>
              </a:ext>
            </a:extLst>
          </p:cNvPr>
          <p:cNvPicPr>
            <a:picLocks noChangeAspect="1"/>
          </p:cNvPicPr>
          <p:nvPr/>
        </p:nvPicPr>
        <p:blipFill rotWithShape="1">
          <a:blip r:embed="rId3"/>
          <a:srcRect l="5078" t="19261" r="72583" b="53629"/>
          <a:stretch/>
        </p:blipFill>
        <p:spPr>
          <a:xfrm>
            <a:off x="4633298" y="2023590"/>
            <a:ext cx="3216080" cy="3197591"/>
          </a:xfrm>
          <a:prstGeom prst="rect">
            <a:avLst/>
          </a:prstGeom>
        </p:spPr>
      </p:pic>
      <p:pic>
        <p:nvPicPr>
          <p:cNvPr id="9" name="Picture 8">
            <a:extLst>
              <a:ext uri="{FF2B5EF4-FFF2-40B4-BE49-F238E27FC236}">
                <a16:creationId xmlns:a16="http://schemas.microsoft.com/office/drawing/2014/main" id="{73AE1CCF-A49B-89AB-AC97-A5A25081BC6B}"/>
              </a:ext>
            </a:extLst>
          </p:cNvPr>
          <p:cNvPicPr>
            <a:picLocks noChangeAspect="1"/>
          </p:cNvPicPr>
          <p:nvPr/>
        </p:nvPicPr>
        <p:blipFill rotWithShape="1">
          <a:blip r:embed="rId4"/>
          <a:srcRect l="5078" t="34964" r="72000" b="37926"/>
          <a:stretch/>
        </p:blipFill>
        <p:spPr>
          <a:xfrm>
            <a:off x="8169345" y="1992221"/>
            <a:ext cx="3332481" cy="3126639"/>
          </a:xfrm>
          <a:prstGeom prst="rect">
            <a:avLst/>
          </a:prstGeom>
        </p:spPr>
      </p:pic>
      <p:sp>
        <p:nvSpPr>
          <p:cNvPr id="12" name="TextBox 11">
            <a:extLst>
              <a:ext uri="{FF2B5EF4-FFF2-40B4-BE49-F238E27FC236}">
                <a16:creationId xmlns:a16="http://schemas.microsoft.com/office/drawing/2014/main" id="{A858D124-ED4C-4102-39BD-30B62D361978}"/>
              </a:ext>
            </a:extLst>
          </p:cNvPr>
          <p:cNvSpPr txBox="1"/>
          <p:nvPr/>
        </p:nvSpPr>
        <p:spPr>
          <a:xfrm>
            <a:off x="696431" y="5482208"/>
            <a:ext cx="3752850" cy="646331"/>
          </a:xfrm>
          <a:prstGeom prst="rect">
            <a:avLst/>
          </a:prstGeom>
          <a:noFill/>
        </p:spPr>
        <p:txBody>
          <a:bodyPr wrap="square" rtlCol="0">
            <a:spAutoFit/>
          </a:bodyPr>
          <a:lstStyle/>
          <a:p>
            <a:r>
              <a:rPr lang="en-SG" dirty="0"/>
              <a:t>Normal Train: B&amp;W 1341 pictures</a:t>
            </a:r>
          </a:p>
          <a:p>
            <a:r>
              <a:rPr lang="en-SG" dirty="0"/>
              <a:t>Pneumonia Train: B&amp;W 3875 pictures</a:t>
            </a:r>
          </a:p>
        </p:txBody>
      </p:sp>
      <p:sp>
        <p:nvSpPr>
          <p:cNvPr id="13" name="TextBox 12">
            <a:extLst>
              <a:ext uri="{FF2B5EF4-FFF2-40B4-BE49-F238E27FC236}">
                <a16:creationId xmlns:a16="http://schemas.microsoft.com/office/drawing/2014/main" id="{2C9129AA-223C-3ED8-C896-4A6C931A9939}"/>
              </a:ext>
            </a:extLst>
          </p:cNvPr>
          <p:cNvSpPr txBox="1"/>
          <p:nvPr/>
        </p:nvSpPr>
        <p:spPr>
          <a:xfrm>
            <a:off x="4619626" y="5517295"/>
            <a:ext cx="3752850" cy="646331"/>
          </a:xfrm>
          <a:prstGeom prst="rect">
            <a:avLst/>
          </a:prstGeom>
          <a:noFill/>
        </p:spPr>
        <p:txBody>
          <a:bodyPr wrap="square" rtlCol="0">
            <a:spAutoFit/>
          </a:bodyPr>
          <a:lstStyle/>
          <a:p>
            <a:r>
              <a:rPr lang="en-SG" dirty="0"/>
              <a:t>Normal Val: B&amp;W 8 pictures</a:t>
            </a:r>
          </a:p>
          <a:p>
            <a:r>
              <a:rPr lang="en-SG" dirty="0"/>
              <a:t>Pneumonia Val: B&amp;W 8 pictures</a:t>
            </a:r>
          </a:p>
        </p:txBody>
      </p:sp>
      <p:sp>
        <p:nvSpPr>
          <p:cNvPr id="14" name="TextBox 13">
            <a:extLst>
              <a:ext uri="{FF2B5EF4-FFF2-40B4-BE49-F238E27FC236}">
                <a16:creationId xmlns:a16="http://schemas.microsoft.com/office/drawing/2014/main" id="{EB1DE1DF-2D1A-2A0B-E285-FF588F15E231}"/>
              </a:ext>
            </a:extLst>
          </p:cNvPr>
          <p:cNvSpPr txBox="1"/>
          <p:nvPr/>
        </p:nvSpPr>
        <p:spPr>
          <a:xfrm>
            <a:off x="8372476" y="5501258"/>
            <a:ext cx="3752850" cy="646331"/>
          </a:xfrm>
          <a:prstGeom prst="rect">
            <a:avLst/>
          </a:prstGeom>
          <a:noFill/>
        </p:spPr>
        <p:txBody>
          <a:bodyPr wrap="square" rtlCol="0">
            <a:spAutoFit/>
          </a:bodyPr>
          <a:lstStyle/>
          <a:p>
            <a:r>
              <a:rPr lang="en-SG" dirty="0"/>
              <a:t>Normal Test: B&amp;W 234 pictures</a:t>
            </a:r>
          </a:p>
          <a:p>
            <a:r>
              <a:rPr lang="en-SG" dirty="0"/>
              <a:t>Pneumonia Test: B&amp;W 390 pictures</a:t>
            </a:r>
          </a:p>
        </p:txBody>
      </p:sp>
    </p:spTree>
    <p:extLst>
      <p:ext uri="{BB962C8B-B14F-4D97-AF65-F5344CB8AC3E}">
        <p14:creationId xmlns:p14="http://schemas.microsoft.com/office/powerpoint/2010/main" val="3961671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161925"/>
            <a:ext cx="10018713" cy="1194817"/>
          </a:xfrm>
        </p:spPr>
        <p:txBody>
          <a:bodyPr/>
          <a:lstStyle/>
          <a:p>
            <a:r>
              <a:rPr lang="en-SG" b="1" dirty="0"/>
              <a:t>Data Cleaning/Exploratory Data Analysis</a:t>
            </a:r>
          </a:p>
        </p:txBody>
      </p:sp>
      <p:sp>
        <p:nvSpPr>
          <p:cNvPr id="3" name="Content Placeholder 2">
            <a:extLst>
              <a:ext uri="{FF2B5EF4-FFF2-40B4-BE49-F238E27FC236}">
                <a16:creationId xmlns:a16="http://schemas.microsoft.com/office/drawing/2014/main" id="{1D6AA795-B476-2AF3-8677-E8BC4B8D4790}"/>
              </a:ext>
            </a:extLst>
          </p:cNvPr>
          <p:cNvSpPr>
            <a:spLocks noGrp="1"/>
          </p:cNvSpPr>
          <p:nvPr>
            <p:ph sz="quarter" idx="13"/>
          </p:nvPr>
        </p:nvSpPr>
        <p:spPr>
          <a:xfrm>
            <a:off x="690174" y="1356742"/>
            <a:ext cx="10394707" cy="5232754"/>
          </a:xfrm>
        </p:spPr>
        <p:txBody>
          <a:bodyPr>
            <a:normAutofit/>
          </a:bodyPr>
          <a:lstStyle/>
          <a:p>
            <a:endParaRPr lang="en-US" dirty="0">
              <a:solidFill>
                <a:srgbClr val="212121"/>
              </a:solidFill>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dirty="0">
              <a:solidFill>
                <a:srgbClr val="212121"/>
              </a:solidFill>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dirty="0">
              <a:solidFill>
                <a:srgbClr val="212121"/>
              </a:solidFill>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b="0" i="0" dirty="0">
              <a:solidFill>
                <a:srgbClr val="212121"/>
              </a:solidFill>
              <a:effectLst/>
              <a:latin typeface="Roboto" panose="02000000000000000000" pitchFamily="2" charset="0"/>
            </a:endParaRPr>
          </a:p>
        </p:txBody>
      </p:sp>
      <p:sp>
        <p:nvSpPr>
          <p:cNvPr id="12" name="TextBox 11">
            <a:extLst>
              <a:ext uri="{FF2B5EF4-FFF2-40B4-BE49-F238E27FC236}">
                <a16:creationId xmlns:a16="http://schemas.microsoft.com/office/drawing/2014/main" id="{A858D124-ED4C-4102-39BD-30B62D361978}"/>
              </a:ext>
            </a:extLst>
          </p:cNvPr>
          <p:cNvSpPr txBox="1"/>
          <p:nvPr/>
        </p:nvSpPr>
        <p:spPr>
          <a:xfrm>
            <a:off x="1884361" y="5531541"/>
            <a:ext cx="3752850" cy="369332"/>
          </a:xfrm>
          <a:prstGeom prst="rect">
            <a:avLst/>
          </a:prstGeom>
          <a:noFill/>
        </p:spPr>
        <p:txBody>
          <a:bodyPr wrap="square" rtlCol="0">
            <a:spAutoFit/>
          </a:bodyPr>
          <a:lstStyle/>
          <a:p>
            <a:r>
              <a:rPr lang="en-SG" dirty="0"/>
              <a:t>Normal Chest X-Ray</a:t>
            </a:r>
          </a:p>
        </p:txBody>
      </p:sp>
      <p:sp>
        <p:nvSpPr>
          <p:cNvPr id="13" name="TextBox 12">
            <a:extLst>
              <a:ext uri="{FF2B5EF4-FFF2-40B4-BE49-F238E27FC236}">
                <a16:creationId xmlns:a16="http://schemas.microsoft.com/office/drawing/2014/main" id="{2C9129AA-223C-3ED8-C896-4A6C931A9939}"/>
              </a:ext>
            </a:extLst>
          </p:cNvPr>
          <p:cNvSpPr txBox="1"/>
          <p:nvPr/>
        </p:nvSpPr>
        <p:spPr>
          <a:xfrm>
            <a:off x="6450490" y="5553759"/>
            <a:ext cx="3752850" cy="369332"/>
          </a:xfrm>
          <a:prstGeom prst="rect">
            <a:avLst/>
          </a:prstGeom>
          <a:noFill/>
        </p:spPr>
        <p:txBody>
          <a:bodyPr wrap="square" rtlCol="0">
            <a:spAutoFit/>
          </a:bodyPr>
          <a:lstStyle/>
          <a:p>
            <a:r>
              <a:rPr lang="en-SG" dirty="0"/>
              <a:t>Pneumonia Chest X-Ray</a:t>
            </a:r>
          </a:p>
        </p:txBody>
      </p:sp>
      <p:sp>
        <p:nvSpPr>
          <p:cNvPr id="11" name="TextBox 10">
            <a:extLst>
              <a:ext uri="{FF2B5EF4-FFF2-40B4-BE49-F238E27FC236}">
                <a16:creationId xmlns:a16="http://schemas.microsoft.com/office/drawing/2014/main" id="{4AA962A2-679D-EE46-C4B5-9B2CD3124C4C}"/>
              </a:ext>
            </a:extLst>
          </p:cNvPr>
          <p:cNvSpPr txBox="1"/>
          <p:nvPr/>
        </p:nvSpPr>
        <p:spPr>
          <a:xfrm>
            <a:off x="1707040" y="6002297"/>
            <a:ext cx="10394707" cy="923330"/>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Above plot confirms that for Pneumonia cases, there are white patches in the lung area as compared to Normal case. In order to make a stronger contrast between the 2 types of images, data augmentation (such as tune brightness, horizonal and vertical flip) is recommended</a:t>
            </a:r>
            <a:endParaRPr lang="en-SG" dirty="0"/>
          </a:p>
        </p:txBody>
      </p:sp>
      <p:pic>
        <p:nvPicPr>
          <p:cNvPr id="17" name="Picture 16">
            <a:extLst>
              <a:ext uri="{FF2B5EF4-FFF2-40B4-BE49-F238E27FC236}">
                <a16:creationId xmlns:a16="http://schemas.microsoft.com/office/drawing/2014/main" id="{245360A1-DFF5-7A07-06CD-24B3209F4947}"/>
              </a:ext>
            </a:extLst>
          </p:cNvPr>
          <p:cNvPicPr>
            <a:picLocks noChangeAspect="1"/>
          </p:cNvPicPr>
          <p:nvPr/>
        </p:nvPicPr>
        <p:blipFill rotWithShape="1">
          <a:blip r:embed="rId2"/>
          <a:srcRect l="3047" t="46111" r="74294" b="15833"/>
          <a:stretch/>
        </p:blipFill>
        <p:spPr>
          <a:xfrm>
            <a:off x="1514477" y="1333472"/>
            <a:ext cx="4325940" cy="4168578"/>
          </a:xfrm>
          <a:prstGeom prst="rect">
            <a:avLst/>
          </a:prstGeom>
        </p:spPr>
      </p:pic>
      <p:pic>
        <p:nvPicPr>
          <p:cNvPr id="19" name="Picture 18">
            <a:extLst>
              <a:ext uri="{FF2B5EF4-FFF2-40B4-BE49-F238E27FC236}">
                <a16:creationId xmlns:a16="http://schemas.microsoft.com/office/drawing/2014/main" id="{B5E5FF19-49EE-220C-6CF7-2C53BD633D53}"/>
              </a:ext>
            </a:extLst>
          </p:cNvPr>
          <p:cNvPicPr>
            <a:picLocks noChangeAspect="1"/>
          </p:cNvPicPr>
          <p:nvPr/>
        </p:nvPicPr>
        <p:blipFill rotWithShape="1">
          <a:blip r:embed="rId3"/>
          <a:srcRect l="3594" t="27361" r="73906" b="35912"/>
          <a:stretch/>
        </p:blipFill>
        <p:spPr>
          <a:xfrm>
            <a:off x="6450490" y="1333472"/>
            <a:ext cx="4227034" cy="4141081"/>
          </a:xfrm>
          <a:prstGeom prst="rect">
            <a:avLst/>
          </a:prstGeom>
        </p:spPr>
      </p:pic>
    </p:spTree>
    <p:extLst>
      <p:ext uri="{BB962C8B-B14F-4D97-AF65-F5344CB8AC3E}">
        <p14:creationId xmlns:p14="http://schemas.microsoft.com/office/powerpoint/2010/main" val="330659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161926"/>
            <a:ext cx="10018713" cy="1238250"/>
          </a:xfrm>
        </p:spPr>
        <p:txBody>
          <a:bodyPr>
            <a:normAutofit fontScale="90000"/>
          </a:bodyPr>
          <a:lstStyle/>
          <a:p>
            <a:r>
              <a:rPr lang="en-SG" b="1" dirty="0">
                <a:latin typeface="Arial" panose="020B0604020202020204" pitchFamily="34" charset="0"/>
                <a:cs typeface="Arial" panose="020B0604020202020204" pitchFamily="34" charset="0"/>
              </a:rPr>
              <a:t>Feature Engineering</a:t>
            </a:r>
            <a:br>
              <a:rPr lang="en-SG" b="1" dirty="0"/>
            </a:br>
            <a:endParaRPr lang="en-SG" b="1" dirty="0"/>
          </a:p>
        </p:txBody>
      </p:sp>
      <p:sp>
        <p:nvSpPr>
          <p:cNvPr id="6" name="Content Placeholder 5">
            <a:extLst>
              <a:ext uri="{FF2B5EF4-FFF2-40B4-BE49-F238E27FC236}">
                <a16:creationId xmlns:a16="http://schemas.microsoft.com/office/drawing/2014/main" id="{4D9DEF63-2646-F508-491F-67F47359B977}"/>
              </a:ext>
            </a:extLst>
          </p:cNvPr>
          <p:cNvSpPr>
            <a:spLocks noGrp="1"/>
          </p:cNvSpPr>
          <p:nvPr>
            <p:ph sz="quarter" idx="13"/>
          </p:nvPr>
        </p:nvSpPr>
        <p:spPr>
          <a:xfrm>
            <a:off x="685800" y="942976"/>
            <a:ext cx="10394707" cy="2486024"/>
          </a:xfrm>
        </p:spPr>
        <p:txBody>
          <a:bodyPr/>
          <a:lstStyle/>
          <a:p>
            <a:r>
              <a:rPr lang="en-SG" dirty="0"/>
              <a:t>In this section, I performed Data Augmentation to the input dataset before subject it to training.</a:t>
            </a:r>
            <a:r>
              <a:rPr lang="en-US" b="0" i="0" dirty="0">
                <a:solidFill>
                  <a:srgbClr val="444444"/>
                </a:solidFill>
                <a:effectLst/>
                <a:latin typeface="Roboto" panose="02000000000000000000" pitchFamily="2" charset="0"/>
              </a:rPr>
              <a:t> Data augmentation will increase the diversity of the training set. This is done by applying several random but realistic transformations to the data such as image rotation, tune the brightness of the images, flip the images vertically and horizontally.</a:t>
            </a:r>
          </a:p>
          <a:p>
            <a:endParaRPr lang="en-US" dirty="0">
              <a:solidFill>
                <a:srgbClr val="444444"/>
              </a:solidFill>
              <a:latin typeface="Roboto" panose="02000000000000000000" pitchFamily="2" charset="0"/>
            </a:endParaRPr>
          </a:p>
          <a:p>
            <a:endParaRPr lang="en-SG" dirty="0"/>
          </a:p>
        </p:txBody>
      </p:sp>
      <p:pic>
        <p:nvPicPr>
          <p:cNvPr id="7" name="Picture 6">
            <a:extLst>
              <a:ext uri="{FF2B5EF4-FFF2-40B4-BE49-F238E27FC236}">
                <a16:creationId xmlns:a16="http://schemas.microsoft.com/office/drawing/2014/main" id="{35B96251-E693-D32A-E0CA-FDA446CC08F7}"/>
              </a:ext>
            </a:extLst>
          </p:cNvPr>
          <p:cNvPicPr>
            <a:picLocks noChangeAspect="1"/>
          </p:cNvPicPr>
          <p:nvPr/>
        </p:nvPicPr>
        <p:blipFill rotWithShape="1">
          <a:blip r:embed="rId2"/>
          <a:srcRect l="4916" t="29334" r="27084" b="13750"/>
          <a:stretch/>
        </p:blipFill>
        <p:spPr>
          <a:xfrm>
            <a:off x="2499360" y="2792730"/>
            <a:ext cx="8290560" cy="3903344"/>
          </a:xfrm>
          <a:prstGeom prst="rect">
            <a:avLst/>
          </a:prstGeom>
        </p:spPr>
      </p:pic>
    </p:spTree>
    <p:extLst>
      <p:ext uri="{BB962C8B-B14F-4D97-AF65-F5344CB8AC3E}">
        <p14:creationId xmlns:p14="http://schemas.microsoft.com/office/powerpoint/2010/main" val="2580147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161926"/>
            <a:ext cx="10018713" cy="1238250"/>
          </a:xfrm>
        </p:spPr>
        <p:txBody>
          <a:bodyPr>
            <a:normAutofit fontScale="90000"/>
          </a:bodyPr>
          <a:lstStyle/>
          <a:p>
            <a:r>
              <a:rPr lang="en-SG" b="1" dirty="0">
                <a:latin typeface="Arial" panose="020B0604020202020204" pitchFamily="34" charset="0"/>
                <a:cs typeface="Arial" panose="020B0604020202020204" pitchFamily="34" charset="0"/>
              </a:rPr>
              <a:t>Feature Engineering</a:t>
            </a:r>
            <a:br>
              <a:rPr lang="en-SG" b="1" dirty="0"/>
            </a:br>
            <a:endParaRPr lang="en-SG" b="1" dirty="0"/>
          </a:p>
        </p:txBody>
      </p:sp>
      <p:sp>
        <p:nvSpPr>
          <p:cNvPr id="6" name="Content Placeholder 5">
            <a:extLst>
              <a:ext uri="{FF2B5EF4-FFF2-40B4-BE49-F238E27FC236}">
                <a16:creationId xmlns:a16="http://schemas.microsoft.com/office/drawing/2014/main" id="{4D9DEF63-2646-F508-491F-67F47359B977}"/>
              </a:ext>
            </a:extLst>
          </p:cNvPr>
          <p:cNvSpPr>
            <a:spLocks noGrp="1"/>
          </p:cNvSpPr>
          <p:nvPr>
            <p:ph sz="quarter" idx="13"/>
          </p:nvPr>
        </p:nvSpPr>
        <p:spPr>
          <a:xfrm>
            <a:off x="908292" y="1257936"/>
            <a:ext cx="10394707" cy="723264"/>
          </a:xfrm>
        </p:spPr>
        <p:txBody>
          <a:bodyPr>
            <a:normAutofit fontScale="92500" lnSpcReduction="20000"/>
          </a:bodyPr>
          <a:lstStyle/>
          <a:p>
            <a:r>
              <a:rPr lang="en-SG" b="0" i="0" dirty="0">
                <a:solidFill>
                  <a:srgbClr val="444444"/>
                </a:solidFill>
                <a:effectLst/>
                <a:latin typeface="Roboto" panose="02000000000000000000" pitchFamily="2" charset="0"/>
              </a:rPr>
              <a:t>This is a Pneumonia case. The transformation is on the brightness contrast, horizontal/vertical flip.</a:t>
            </a:r>
            <a:endParaRPr lang="en-US" b="0" i="0" dirty="0">
              <a:solidFill>
                <a:srgbClr val="444444"/>
              </a:solidFill>
              <a:effectLst/>
              <a:latin typeface="Roboto" panose="02000000000000000000" pitchFamily="2" charset="0"/>
            </a:endParaRPr>
          </a:p>
          <a:p>
            <a:endParaRPr lang="en-US" dirty="0">
              <a:solidFill>
                <a:srgbClr val="444444"/>
              </a:solidFill>
              <a:latin typeface="Roboto" panose="02000000000000000000" pitchFamily="2" charset="0"/>
            </a:endParaRPr>
          </a:p>
          <a:p>
            <a:endParaRPr lang="en-SG" dirty="0"/>
          </a:p>
        </p:txBody>
      </p:sp>
      <p:pic>
        <p:nvPicPr>
          <p:cNvPr id="8" name="Picture 7">
            <a:extLst>
              <a:ext uri="{FF2B5EF4-FFF2-40B4-BE49-F238E27FC236}">
                <a16:creationId xmlns:a16="http://schemas.microsoft.com/office/drawing/2014/main" id="{37E919E5-FE9F-3AF6-9929-62917ED946A2}"/>
              </a:ext>
            </a:extLst>
          </p:cNvPr>
          <p:cNvPicPr>
            <a:picLocks noChangeAspect="1"/>
          </p:cNvPicPr>
          <p:nvPr/>
        </p:nvPicPr>
        <p:blipFill rotWithShape="1">
          <a:blip r:embed="rId2"/>
          <a:srcRect l="5749" t="40297" r="27584" b="8296"/>
          <a:stretch/>
        </p:blipFill>
        <p:spPr>
          <a:xfrm>
            <a:off x="1503680" y="1788160"/>
            <a:ext cx="8128000" cy="3525520"/>
          </a:xfrm>
          <a:prstGeom prst="rect">
            <a:avLst/>
          </a:prstGeom>
        </p:spPr>
      </p:pic>
    </p:spTree>
    <p:extLst>
      <p:ext uri="{BB962C8B-B14F-4D97-AF65-F5344CB8AC3E}">
        <p14:creationId xmlns:p14="http://schemas.microsoft.com/office/powerpoint/2010/main" val="389810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3094-72E1-AD8B-BF83-D08F8F0A249B}"/>
              </a:ext>
            </a:extLst>
          </p:cNvPr>
          <p:cNvSpPr>
            <a:spLocks noGrp="1"/>
          </p:cNvSpPr>
          <p:nvPr>
            <p:ph type="title"/>
          </p:nvPr>
        </p:nvSpPr>
        <p:spPr>
          <a:xfrm>
            <a:off x="1551863" y="-43180"/>
            <a:ext cx="10018713" cy="1752599"/>
          </a:xfrm>
        </p:spPr>
        <p:txBody>
          <a:bodyPr/>
          <a:lstStyle/>
          <a:p>
            <a:r>
              <a:rPr lang="en-SG" dirty="0"/>
              <a:t>Base Model- CNN architecture</a:t>
            </a:r>
          </a:p>
        </p:txBody>
      </p:sp>
      <p:sp>
        <p:nvSpPr>
          <p:cNvPr id="4" name="Rectangle 3">
            <a:extLst>
              <a:ext uri="{FF2B5EF4-FFF2-40B4-BE49-F238E27FC236}">
                <a16:creationId xmlns:a16="http://schemas.microsoft.com/office/drawing/2014/main" id="{F277C8E8-F45D-E858-2192-AEBB16E8157F}"/>
              </a:ext>
            </a:extLst>
          </p:cNvPr>
          <p:cNvSpPr/>
          <p:nvPr/>
        </p:nvSpPr>
        <p:spPr>
          <a:xfrm>
            <a:off x="4334420" y="2462759"/>
            <a:ext cx="254952" cy="19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Conv2D 1-1</a:t>
            </a:r>
          </a:p>
        </p:txBody>
      </p:sp>
      <p:sp>
        <p:nvSpPr>
          <p:cNvPr id="27" name="Rectangle 26">
            <a:extLst>
              <a:ext uri="{FF2B5EF4-FFF2-40B4-BE49-F238E27FC236}">
                <a16:creationId xmlns:a16="http://schemas.microsoft.com/office/drawing/2014/main" id="{EDB9DA31-BC2D-0503-8EE4-1C01B153F0D9}"/>
              </a:ext>
            </a:extLst>
          </p:cNvPr>
          <p:cNvSpPr/>
          <p:nvPr/>
        </p:nvSpPr>
        <p:spPr>
          <a:xfrm>
            <a:off x="6106714" y="2420330"/>
            <a:ext cx="254952" cy="1981201"/>
          </a:xfrm>
          <a:prstGeom prst="rect">
            <a:avLst/>
          </a:prstGeom>
          <a:solidFill>
            <a:schemeClr val="accent4">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Softmax</a:t>
            </a:r>
            <a:endParaRPr lang="en-SG" dirty="0"/>
          </a:p>
        </p:txBody>
      </p:sp>
      <p:sp>
        <p:nvSpPr>
          <p:cNvPr id="28" name="Rectangle 27">
            <a:extLst>
              <a:ext uri="{FF2B5EF4-FFF2-40B4-BE49-F238E27FC236}">
                <a16:creationId xmlns:a16="http://schemas.microsoft.com/office/drawing/2014/main" id="{05D9BC3C-51C2-308D-C2F4-05309C47461D}"/>
              </a:ext>
            </a:extLst>
          </p:cNvPr>
          <p:cNvSpPr/>
          <p:nvPr/>
        </p:nvSpPr>
        <p:spPr>
          <a:xfrm>
            <a:off x="5056860" y="2420330"/>
            <a:ext cx="254952" cy="198120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perspectiveHeroicExtremeRightFacing"/>
              <a:lightRig rig="threePt" dir="t"/>
            </a:scene3d>
          </a:bodyPr>
          <a:lstStyle/>
          <a:p>
            <a:pPr algn="ctr"/>
            <a:r>
              <a:rPr lang="en-SG" dirty="0"/>
              <a:t>Dense </a:t>
            </a:r>
            <a:r>
              <a:rPr lang="en-SG" dirty="0" err="1"/>
              <a:t>Relu</a:t>
            </a:r>
            <a:endParaRPr lang="en-SG" dirty="0"/>
          </a:p>
        </p:txBody>
      </p:sp>
      <p:cxnSp>
        <p:nvCxnSpPr>
          <p:cNvPr id="31" name="Straight Connector 30">
            <a:extLst>
              <a:ext uri="{FF2B5EF4-FFF2-40B4-BE49-F238E27FC236}">
                <a16:creationId xmlns:a16="http://schemas.microsoft.com/office/drawing/2014/main" id="{4D318482-BA19-C341-45E1-32425CD907D2}"/>
              </a:ext>
            </a:extLst>
          </p:cNvPr>
          <p:cNvCxnSpPr>
            <a:cxnSpLocks/>
          </p:cNvCxnSpPr>
          <p:nvPr/>
        </p:nvCxnSpPr>
        <p:spPr>
          <a:xfrm>
            <a:off x="4154556" y="2125689"/>
            <a:ext cx="723275" cy="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A3A8B23-19E2-7485-A400-4C10133C7A11}"/>
              </a:ext>
            </a:extLst>
          </p:cNvPr>
          <p:cNvCxnSpPr>
            <a:endCxn id="4" idx="1"/>
          </p:cNvCxnSpPr>
          <p:nvPr/>
        </p:nvCxnSpPr>
        <p:spPr>
          <a:xfrm rot="16200000" flipH="1">
            <a:off x="3601868" y="2720808"/>
            <a:ext cx="1285240" cy="17986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62E3577-0BAC-F6F0-5B75-A94BC21ACA4B}"/>
              </a:ext>
            </a:extLst>
          </p:cNvPr>
          <p:cNvCxnSpPr>
            <a:cxnSpLocks/>
          </p:cNvCxnSpPr>
          <p:nvPr/>
        </p:nvCxnSpPr>
        <p:spPr>
          <a:xfrm rot="5400000">
            <a:off x="4125097" y="2658198"/>
            <a:ext cx="1285242" cy="22022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E4882F-2BD4-B0D4-F2E5-AC7BD71273F5}"/>
              </a:ext>
            </a:extLst>
          </p:cNvPr>
          <p:cNvCxnSpPr>
            <a:cxnSpLocks/>
          </p:cNvCxnSpPr>
          <p:nvPr/>
        </p:nvCxnSpPr>
        <p:spPr>
          <a:xfrm>
            <a:off x="5056860" y="2125689"/>
            <a:ext cx="13048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E3FB90-C6CF-C7D1-7071-B4139B54C941}"/>
              </a:ext>
            </a:extLst>
          </p:cNvPr>
          <p:cNvCxnSpPr>
            <a:cxnSpLocks/>
          </p:cNvCxnSpPr>
          <p:nvPr/>
        </p:nvCxnSpPr>
        <p:spPr>
          <a:xfrm>
            <a:off x="5056860" y="2125689"/>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3E799B-882B-DEF1-A25E-D8C98E3C1E24}"/>
              </a:ext>
            </a:extLst>
          </p:cNvPr>
          <p:cNvCxnSpPr>
            <a:cxnSpLocks/>
          </p:cNvCxnSpPr>
          <p:nvPr/>
        </p:nvCxnSpPr>
        <p:spPr>
          <a:xfrm>
            <a:off x="6361666" y="2125689"/>
            <a:ext cx="0" cy="2946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04F4DA-6BE0-CD04-1906-5CCF4FBA4EEA}"/>
              </a:ext>
            </a:extLst>
          </p:cNvPr>
          <p:cNvSpPr txBox="1"/>
          <p:nvPr/>
        </p:nvSpPr>
        <p:spPr>
          <a:xfrm>
            <a:off x="5184336" y="1707338"/>
            <a:ext cx="1228883" cy="369332"/>
          </a:xfrm>
          <a:prstGeom prst="rect">
            <a:avLst/>
          </a:prstGeom>
          <a:noFill/>
        </p:spPr>
        <p:txBody>
          <a:bodyPr wrap="square" rtlCol="0">
            <a:spAutoFit/>
          </a:bodyPr>
          <a:lstStyle/>
          <a:p>
            <a:r>
              <a:rPr lang="en-SG" dirty="0"/>
              <a:t>Classifier</a:t>
            </a:r>
          </a:p>
        </p:txBody>
      </p:sp>
      <p:sp>
        <p:nvSpPr>
          <p:cNvPr id="51" name="Action Button: Go Forward or Next 50">
            <a:hlinkClick r:id="" action="ppaction://hlinkshowjump?jump=nextslide" highlightClick="1"/>
            <a:extLst>
              <a:ext uri="{FF2B5EF4-FFF2-40B4-BE49-F238E27FC236}">
                <a16:creationId xmlns:a16="http://schemas.microsoft.com/office/drawing/2014/main" id="{24EB46D0-A601-F0FD-5160-C44BC9755A3C}"/>
              </a:ext>
            </a:extLst>
          </p:cNvPr>
          <p:cNvSpPr/>
          <p:nvPr/>
        </p:nvSpPr>
        <p:spPr>
          <a:xfrm>
            <a:off x="2765388" y="2800349"/>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Action Button: Go Forward or Next 51">
            <a:hlinkClick r:id="" action="ppaction://hlinkshowjump?jump=nextslide" highlightClick="1"/>
            <a:extLst>
              <a:ext uri="{FF2B5EF4-FFF2-40B4-BE49-F238E27FC236}">
                <a16:creationId xmlns:a16="http://schemas.microsoft.com/office/drawing/2014/main" id="{26B2EDE6-DAD4-5C4A-5D06-1B6D1A1E7B29}"/>
              </a:ext>
            </a:extLst>
          </p:cNvPr>
          <p:cNvSpPr/>
          <p:nvPr/>
        </p:nvSpPr>
        <p:spPr>
          <a:xfrm>
            <a:off x="6930882" y="2900680"/>
            <a:ext cx="637065" cy="1056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CFF8CDDC-BE09-2325-BB3A-BDCE12AE5459}"/>
              </a:ext>
            </a:extLst>
          </p:cNvPr>
          <p:cNvSpPr txBox="1"/>
          <p:nvPr/>
        </p:nvSpPr>
        <p:spPr>
          <a:xfrm>
            <a:off x="2765388" y="4078439"/>
            <a:ext cx="1127770" cy="369332"/>
          </a:xfrm>
          <a:prstGeom prst="rect">
            <a:avLst/>
          </a:prstGeom>
          <a:noFill/>
        </p:spPr>
        <p:txBody>
          <a:bodyPr wrap="square" rtlCol="0">
            <a:spAutoFit/>
          </a:bodyPr>
          <a:lstStyle/>
          <a:p>
            <a:r>
              <a:rPr lang="en-SG" dirty="0"/>
              <a:t>Input</a:t>
            </a:r>
          </a:p>
        </p:txBody>
      </p:sp>
      <p:sp>
        <p:nvSpPr>
          <p:cNvPr id="54" name="TextBox 53">
            <a:extLst>
              <a:ext uri="{FF2B5EF4-FFF2-40B4-BE49-F238E27FC236}">
                <a16:creationId xmlns:a16="http://schemas.microsoft.com/office/drawing/2014/main" id="{6651EFAB-EEEE-AD49-3660-D2524FE1B1BE}"/>
              </a:ext>
            </a:extLst>
          </p:cNvPr>
          <p:cNvSpPr txBox="1"/>
          <p:nvPr/>
        </p:nvSpPr>
        <p:spPr>
          <a:xfrm>
            <a:off x="6880190" y="4305394"/>
            <a:ext cx="1127770" cy="369332"/>
          </a:xfrm>
          <a:prstGeom prst="rect">
            <a:avLst/>
          </a:prstGeom>
          <a:noFill/>
        </p:spPr>
        <p:txBody>
          <a:bodyPr wrap="square" rtlCol="0">
            <a:spAutoFit/>
          </a:bodyPr>
          <a:lstStyle/>
          <a:p>
            <a:r>
              <a:rPr lang="en-SG" dirty="0"/>
              <a:t>Output</a:t>
            </a:r>
          </a:p>
        </p:txBody>
      </p:sp>
      <p:sp>
        <p:nvSpPr>
          <p:cNvPr id="55" name="TextBox 54">
            <a:extLst>
              <a:ext uri="{FF2B5EF4-FFF2-40B4-BE49-F238E27FC236}">
                <a16:creationId xmlns:a16="http://schemas.microsoft.com/office/drawing/2014/main" id="{683BE414-0D84-2812-60E2-04FCB69BC5F7}"/>
              </a:ext>
            </a:extLst>
          </p:cNvPr>
          <p:cNvSpPr txBox="1"/>
          <p:nvPr/>
        </p:nvSpPr>
        <p:spPr>
          <a:xfrm>
            <a:off x="2092960" y="4947920"/>
            <a:ext cx="9174480" cy="369332"/>
          </a:xfrm>
          <a:prstGeom prst="rect">
            <a:avLst/>
          </a:prstGeom>
          <a:noFill/>
        </p:spPr>
        <p:txBody>
          <a:bodyPr wrap="square" rtlCol="0">
            <a:spAutoFit/>
          </a:bodyPr>
          <a:lstStyle/>
          <a:p>
            <a:r>
              <a:rPr lang="en-SG" dirty="0"/>
              <a:t>This is architecture for Base Model</a:t>
            </a:r>
          </a:p>
        </p:txBody>
      </p:sp>
      <p:sp>
        <p:nvSpPr>
          <p:cNvPr id="57" name="TextBox 56">
            <a:extLst>
              <a:ext uri="{FF2B5EF4-FFF2-40B4-BE49-F238E27FC236}">
                <a16:creationId xmlns:a16="http://schemas.microsoft.com/office/drawing/2014/main" id="{3C27B438-C50D-267E-047D-91ADF7872174}"/>
              </a:ext>
            </a:extLst>
          </p:cNvPr>
          <p:cNvSpPr txBox="1"/>
          <p:nvPr/>
        </p:nvSpPr>
        <p:spPr>
          <a:xfrm>
            <a:off x="3814482" y="1664160"/>
            <a:ext cx="1228883" cy="369332"/>
          </a:xfrm>
          <a:prstGeom prst="rect">
            <a:avLst/>
          </a:prstGeom>
          <a:noFill/>
        </p:spPr>
        <p:txBody>
          <a:bodyPr wrap="square" rtlCol="0">
            <a:spAutoFit/>
          </a:bodyPr>
          <a:lstStyle/>
          <a:p>
            <a:r>
              <a:rPr lang="en-SG" dirty="0"/>
              <a:t>CNN layer</a:t>
            </a:r>
          </a:p>
        </p:txBody>
      </p:sp>
    </p:spTree>
    <p:extLst>
      <p:ext uri="{BB962C8B-B14F-4D97-AF65-F5344CB8AC3E}">
        <p14:creationId xmlns:p14="http://schemas.microsoft.com/office/powerpoint/2010/main" val="877932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116D-F195-0FEE-943B-4135DD4F8520}"/>
              </a:ext>
            </a:extLst>
          </p:cNvPr>
          <p:cNvSpPr>
            <a:spLocks noGrp="1"/>
          </p:cNvSpPr>
          <p:nvPr>
            <p:ph type="title"/>
          </p:nvPr>
        </p:nvSpPr>
        <p:spPr>
          <a:xfrm>
            <a:off x="1284286" y="161926"/>
            <a:ext cx="10018713" cy="1238250"/>
          </a:xfrm>
        </p:spPr>
        <p:txBody>
          <a:bodyPr>
            <a:normAutofit fontScale="90000"/>
          </a:bodyPr>
          <a:lstStyle/>
          <a:p>
            <a:r>
              <a:rPr lang="en-SG" b="1" dirty="0">
                <a:latin typeface="Arial" panose="020B0604020202020204" pitchFamily="34" charset="0"/>
                <a:cs typeface="Arial" panose="020B0604020202020204" pitchFamily="34" charset="0"/>
              </a:rPr>
              <a:t>Modelling</a:t>
            </a:r>
            <a:br>
              <a:rPr lang="en-SG" b="1" dirty="0"/>
            </a:br>
            <a:endParaRPr lang="en-SG" b="1" dirty="0"/>
          </a:p>
        </p:txBody>
      </p:sp>
      <p:graphicFrame>
        <p:nvGraphicFramePr>
          <p:cNvPr id="3" name="Table 4">
            <a:extLst>
              <a:ext uri="{FF2B5EF4-FFF2-40B4-BE49-F238E27FC236}">
                <a16:creationId xmlns:a16="http://schemas.microsoft.com/office/drawing/2014/main" id="{05FAF137-8AD4-F45C-9A2C-14229ECAC595}"/>
              </a:ext>
            </a:extLst>
          </p:cNvPr>
          <p:cNvGraphicFramePr>
            <a:graphicFrameLocks noGrp="1"/>
          </p:cNvGraphicFramePr>
          <p:nvPr>
            <p:ph sz="quarter" idx="13"/>
            <p:extLst>
              <p:ext uri="{D42A27DB-BD31-4B8C-83A1-F6EECF244321}">
                <p14:modId xmlns:p14="http://schemas.microsoft.com/office/powerpoint/2010/main" val="641630467"/>
              </p:ext>
            </p:extLst>
          </p:nvPr>
        </p:nvGraphicFramePr>
        <p:xfrm>
          <a:off x="571500" y="1092200"/>
          <a:ext cx="11258551" cy="1559560"/>
        </p:xfrm>
        <a:graphic>
          <a:graphicData uri="http://schemas.openxmlformats.org/drawingml/2006/table">
            <a:tbl>
              <a:tblPr firstRow="1" bandRow="1">
                <a:tableStyleId>{5C22544A-7EE6-4342-B048-85BDC9FD1C3A}</a:tableStyleId>
              </a:tblPr>
              <a:tblGrid>
                <a:gridCol w="928469">
                  <a:extLst>
                    <a:ext uri="{9D8B030D-6E8A-4147-A177-3AD203B41FA5}">
                      <a16:colId xmlns:a16="http://schemas.microsoft.com/office/drawing/2014/main" val="924884223"/>
                    </a:ext>
                  </a:extLst>
                </a:gridCol>
                <a:gridCol w="3014881">
                  <a:extLst>
                    <a:ext uri="{9D8B030D-6E8A-4147-A177-3AD203B41FA5}">
                      <a16:colId xmlns:a16="http://schemas.microsoft.com/office/drawing/2014/main" val="260115102"/>
                    </a:ext>
                  </a:extLst>
                </a:gridCol>
                <a:gridCol w="962025">
                  <a:extLst>
                    <a:ext uri="{9D8B030D-6E8A-4147-A177-3AD203B41FA5}">
                      <a16:colId xmlns:a16="http://schemas.microsoft.com/office/drawing/2014/main" val="1554615720"/>
                    </a:ext>
                  </a:extLst>
                </a:gridCol>
                <a:gridCol w="1285875">
                  <a:extLst>
                    <a:ext uri="{9D8B030D-6E8A-4147-A177-3AD203B41FA5}">
                      <a16:colId xmlns:a16="http://schemas.microsoft.com/office/drawing/2014/main" val="560591222"/>
                    </a:ext>
                  </a:extLst>
                </a:gridCol>
                <a:gridCol w="1304925">
                  <a:extLst>
                    <a:ext uri="{9D8B030D-6E8A-4147-A177-3AD203B41FA5}">
                      <a16:colId xmlns:a16="http://schemas.microsoft.com/office/drawing/2014/main" val="2224282246"/>
                    </a:ext>
                  </a:extLst>
                </a:gridCol>
                <a:gridCol w="1381125">
                  <a:extLst>
                    <a:ext uri="{9D8B030D-6E8A-4147-A177-3AD203B41FA5}">
                      <a16:colId xmlns:a16="http://schemas.microsoft.com/office/drawing/2014/main" val="3622773318"/>
                    </a:ext>
                  </a:extLst>
                </a:gridCol>
                <a:gridCol w="973932">
                  <a:extLst>
                    <a:ext uri="{9D8B030D-6E8A-4147-A177-3AD203B41FA5}">
                      <a16:colId xmlns:a16="http://schemas.microsoft.com/office/drawing/2014/main" val="1512597638"/>
                    </a:ext>
                  </a:extLst>
                </a:gridCol>
                <a:gridCol w="1407319">
                  <a:extLst>
                    <a:ext uri="{9D8B030D-6E8A-4147-A177-3AD203B41FA5}">
                      <a16:colId xmlns:a16="http://schemas.microsoft.com/office/drawing/2014/main" val="3893903613"/>
                    </a:ext>
                  </a:extLst>
                </a:gridCol>
              </a:tblGrid>
              <a:tr h="370840">
                <a:tc>
                  <a:txBody>
                    <a:bodyPr/>
                    <a:lstStyle/>
                    <a:p>
                      <a:r>
                        <a:rPr lang="en-SG" dirty="0"/>
                        <a:t>Model</a:t>
                      </a:r>
                    </a:p>
                  </a:txBody>
                  <a:tcPr/>
                </a:tc>
                <a:tc>
                  <a:txBody>
                    <a:bodyPr/>
                    <a:lstStyle/>
                    <a:p>
                      <a:r>
                        <a:rPr lang="en-SG" dirty="0" err="1"/>
                        <a:t>HyperParameters</a:t>
                      </a:r>
                      <a:endParaRPr lang="en-SG" dirty="0"/>
                    </a:p>
                  </a:txBody>
                  <a:tcPr/>
                </a:tc>
                <a:tc>
                  <a:txBody>
                    <a:bodyPr/>
                    <a:lstStyle/>
                    <a:p>
                      <a:r>
                        <a:rPr lang="en-SG" dirty="0"/>
                        <a:t>Epoch</a:t>
                      </a:r>
                    </a:p>
                  </a:txBody>
                  <a:tcPr/>
                </a:tc>
                <a:tc>
                  <a:txBody>
                    <a:bodyPr/>
                    <a:lstStyle/>
                    <a:p>
                      <a:r>
                        <a:rPr lang="en-SG" dirty="0"/>
                        <a:t>Accuracy</a:t>
                      </a:r>
                    </a:p>
                  </a:txBody>
                  <a:tcPr/>
                </a:tc>
                <a:tc>
                  <a:txBody>
                    <a:bodyPr/>
                    <a:lstStyle/>
                    <a:p>
                      <a:r>
                        <a:rPr lang="en-SG" dirty="0"/>
                        <a:t>Misclass</a:t>
                      </a:r>
                    </a:p>
                  </a:txBody>
                  <a:tcPr/>
                </a:tc>
                <a:tc>
                  <a:txBody>
                    <a:bodyPr/>
                    <a:lstStyle/>
                    <a:p>
                      <a:r>
                        <a:rPr lang="en-SG" dirty="0"/>
                        <a:t>Precision </a:t>
                      </a:r>
                    </a:p>
                  </a:txBody>
                  <a:tcPr/>
                </a:tc>
                <a:tc>
                  <a:txBody>
                    <a:bodyPr/>
                    <a:lstStyle/>
                    <a:p>
                      <a:r>
                        <a:rPr lang="en-SG" dirty="0"/>
                        <a:t>Recall</a:t>
                      </a:r>
                    </a:p>
                  </a:txBody>
                  <a:tcPr/>
                </a:tc>
                <a:tc>
                  <a:txBody>
                    <a:bodyPr/>
                    <a:lstStyle/>
                    <a:p>
                      <a:r>
                        <a:rPr lang="en-SG" dirty="0"/>
                        <a:t>Specificity</a:t>
                      </a:r>
                    </a:p>
                  </a:txBody>
                  <a:tcPr/>
                </a:tc>
                <a:extLst>
                  <a:ext uri="{0D108BD9-81ED-4DB2-BD59-A6C34878D82A}">
                    <a16:rowId xmlns:a16="http://schemas.microsoft.com/office/drawing/2014/main" val="1846730167"/>
                  </a:ext>
                </a:extLst>
              </a:tr>
              <a:tr h="370840">
                <a:tc>
                  <a:txBody>
                    <a:bodyPr/>
                    <a:lstStyle/>
                    <a:p>
                      <a:r>
                        <a:rPr lang="en-SG" dirty="0"/>
                        <a:t>Base</a:t>
                      </a:r>
                    </a:p>
                    <a:p>
                      <a:r>
                        <a:rPr lang="en-SG" dirty="0"/>
                        <a:t>CNN- 3 layers</a:t>
                      </a:r>
                    </a:p>
                  </a:txBody>
                  <a:tcPr/>
                </a:tc>
                <a:tc>
                  <a:txBody>
                    <a:bodyPr/>
                    <a:lstStyle/>
                    <a:p>
                      <a:r>
                        <a:rPr lang="en-SG" sz="1800" b="0" i="0" kern="1200" dirty="0" err="1">
                          <a:solidFill>
                            <a:schemeClr val="dk1"/>
                          </a:solidFill>
                          <a:effectLst/>
                          <a:latin typeface="+mn-lt"/>
                          <a:ea typeface="+mn-ea"/>
                          <a:cs typeface="+mn-cs"/>
                        </a:rPr>
                        <a:t>learning_rate</a:t>
                      </a:r>
                      <a:r>
                        <a:rPr lang="en-SG" sz="1800" b="0" i="0" kern="1200" dirty="0">
                          <a:solidFill>
                            <a:schemeClr val="dk1"/>
                          </a:solidFill>
                          <a:effectLst/>
                          <a:latin typeface="+mn-lt"/>
                          <a:ea typeface="+mn-ea"/>
                          <a:cs typeface="+mn-cs"/>
                        </a:rPr>
                        <a:t>=0.000001, beta_1=0.9, beta_2=0.999, epsilon=1e-08, decay=0.000005</a:t>
                      </a:r>
                      <a:endParaRPr lang="en-SG" dirty="0"/>
                    </a:p>
                  </a:txBody>
                  <a:tcPr/>
                </a:tc>
                <a:tc>
                  <a:txBody>
                    <a:bodyPr/>
                    <a:lstStyle/>
                    <a:p>
                      <a:r>
                        <a:rPr lang="en-SG" dirty="0"/>
                        <a:t>40</a:t>
                      </a:r>
                    </a:p>
                  </a:txBody>
                  <a:tcPr/>
                </a:tc>
                <a:tc>
                  <a:txBody>
                    <a:bodyPr/>
                    <a:lstStyle/>
                    <a:p>
                      <a:r>
                        <a:rPr lang="en-SG" sz="1800" b="0" i="0" kern="1200" dirty="0">
                          <a:solidFill>
                            <a:schemeClr val="dk1"/>
                          </a:solidFill>
                          <a:effectLst/>
                          <a:latin typeface="+mn-lt"/>
                          <a:ea typeface="+mn-ea"/>
                          <a:cs typeface="+mn-cs"/>
                        </a:rPr>
                        <a:t>0.7163</a:t>
                      </a:r>
                      <a:endParaRPr lang="en-SG" dirty="0"/>
                    </a:p>
                  </a:txBody>
                  <a:tcPr/>
                </a:tc>
                <a:tc>
                  <a:txBody>
                    <a:bodyPr/>
                    <a:lstStyle/>
                    <a:p>
                      <a:r>
                        <a:rPr lang="en-SG" sz="1800" b="0" i="0" kern="1200" dirty="0">
                          <a:solidFill>
                            <a:schemeClr val="dk1"/>
                          </a:solidFill>
                          <a:effectLst/>
                          <a:latin typeface="+mn-lt"/>
                          <a:ea typeface="+mn-ea"/>
                          <a:cs typeface="+mn-cs"/>
                        </a:rPr>
                        <a:t>0.2837</a:t>
                      </a:r>
                      <a:endParaRPr lang="en-SG" dirty="0"/>
                    </a:p>
                  </a:txBody>
                  <a:tcPr/>
                </a:tc>
                <a:tc>
                  <a:txBody>
                    <a:bodyPr/>
                    <a:lstStyle/>
                    <a:p>
                      <a:r>
                        <a:rPr lang="en-SG" sz="1800" b="0" i="0" kern="1200" dirty="0">
                          <a:solidFill>
                            <a:schemeClr val="dk1"/>
                          </a:solidFill>
                          <a:effectLst/>
                          <a:latin typeface="+mn-lt"/>
                          <a:ea typeface="+mn-ea"/>
                          <a:cs typeface="+mn-cs"/>
                        </a:rPr>
                        <a:t>0.6969</a:t>
                      </a:r>
                      <a:endParaRPr lang="en-SG" dirty="0"/>
                    </a:p>
                  </a:txBody>
                  <a:tcPr/>
                </a:tc>
                <a:tc>
                  <a:txBody>
                    <a:bodyPr/>
                    <a:lstStyle/>
                    <a:p>
                      <a:r>
                        <a:rPr lang="en-SG" sz="1800" b="0" i="0" kern="1200" dirty="0">
                          <a:solidFill>
                            <a:schemeClr val="dk1"/>
                          </a:solidFill>
                          <a:effectLst/>
                          <a:latin typeface="+mn-lt"/>
                          <a:ea typeface="+mn-ea"/>
                          <a:cs typeface="+mn-cs"/>
                        </a:rPr>
                        <a:t>0.9667</a:t>
                      </a:r>
                      <a:endParaRPr lang="en-SG" dirty="0"/>
                    </a:p>
                  </a:txBody>
                  <a:tcPr/>
                </a:tc>
                <a:tc>
                  <a:txBody>
                    <a:bodyPr/>
                    <a:lstStyle/>
                    <a:p>
                      <a:r>
                        <a:rPr lang="en-SG" sz="1800" b="0" i="0" kern="1200" dirty="0">
                          <a:solidFill>
                            <a:schemeClr val="dk1"/>
                          </a:solidFill>
                          <a:effectLst/>
                          <a:latin typeface="+mn-lt"/>
                          <a:ea typeface="+mn-ea"/>
                          <a:cs typeface="+mn-cs"/>
                        </a:rPr>
                        <a:t>0.2991</a:t>
                      </a:r>
                      <a:endParaRPr lang="en-SG" dirty="0"/>
                    </a:p>
                  </a:txBody>
                  <a:tcPr/>
                </a:tc>
                <a:extLst>
                  <a:ext uri="{0D108BD9-81ED-4DB2-BD59-A6C34878D82A}">
                    <a16:rowId xmlns:a16="http://schemas.microsoft.com/office/drawing/2014/main" val="3131487787"/>
                  </a:ext>
                </a:extLst>
              </a:tr>
            </a:tbl>
          </a:graphicData>
        </a:graphic>
      </p:graphicFrame>
      <p:sp>
        <p:nvSpPr>
          <p:cNvPr id="8" name="TextBox 7">
            <a:extLst>
              <a:ext uri="{FF2B5EF4-FFF2-40B4-BE49-F238E27FC236}">
                <a16:creationId xmlns:a16="http://schemas.microsoft.com/office/drawing/2014/main" id="{315CCA9F-C10A-E1AE-7C2D-7F2963611581}"/>
              </a:ext>
            </a:extLst>
          </p:cNvPr>
          <p:cNvSpPr txBox="1"/>
          <p:nvPr/>
        </p:nvSpPr>
        <p:spPr>
          <a:xfrm>
            <a:off x="1971675" y="6229350"/>
            <a:ext cx="10220325" cy="646331"/>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The graphs seemed to suggest that overfitting seemed to occur since Training Accuracy/Loss improve while Validation Accuracy/Loss got worst as epoch increases</a:t>
            </a:r>
            <a:endParaRPr lang="en-SG" dirty="0"/>
          </a:p>
        </p:txBody>
      </p:sp>
      <p:pic>
        <p:nvPicPr>
          <p:cNvPr id="5" name="Picture 4">
            <a:extLst>
              <a:ext uri="{FF2B5EF4-FFF2-40B4-BE49-F238E27FC236}">
                <a16:creationId xmlns:a16="http://schemas.microsoft.com/office/drawing/2014/main" id="{3AE9E7A3-2C28-D51A-A806-C2EC3D83007A}"/>
              </a:ext>
            </a:extLst>
          </p:cNvPr>
          <p:cNvPicPr>
            <a:picLocks noChangeAspect="1"/>
          </p:cNvPicPr>
          <p:nvPr/>
        </p:nvPicPr>
        <p:blipFill rotWithShape="1">
          <a:blip r:embed="rId2"/>
          <a:srcRect l="6428" t="23238" r="37536" b="38667"/>
          <a:stretch/>
        </p:blipFill>
        <p:spPr>
          <a:xfrm>
            <a:off x="2142308" y="3076939"/>
            <a:ext cx="6831876" cy="2612572"/>
          </a:xfrm>
          <a:prstGeom prst="rect">
            <a:avLst/>
          </a:prstGeom>
        </p:spPr>
      </p:pic>
    </p:spTree>
    <p:extLst>
      <p:ext uri="{BB962C8B-B14F-4D97-AF65-F5344CB8AC3E}">
        <p14:creationId xmlns:p14="http://schemas.microsoft.com/office/powerpoint/2010/main" val="6152006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1488</TotalTime>
  <Words>1419</Words>
  <Application>Microsoft Office PowerPoint</Application>
  <PresentationFormat>Widescreen</PresentationFormat>
  <Paragraphs>318</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Corbel</vt:lpstr>
      <vt:lpstr>Roboto</vt:lpstr>
      <vt:lpstr>Parallax</vt:lpstr>
      <vt:lpstr>Pneumonia detection in chest X-ray images using deep learning models </vt:lpstr>
      <vt:lpstr>Background</vt:lpstr>
      <vt:lpstr>Background</vt:lpstr>
      <vt:lpstr>Data Cleaning/Exploratory Data Analysis</vt:lpstr>
      <vt:lpstr>Data Cleaning/Exploratory Data Analysis</vt:lpstr>
      <vt:lpstr>Feature Engineering </vt:lpstr>
      <vt:lpstr>Feature Engineering </vt:lpstr>
      <vt:lpstr>Base Model- CNN architecture</vt:lpstr>
      <vt:lpstr>Modelling </vt:lpstr>
      <vt:lpstr>Model 1- CNN architecture</vt:lpstr>
      <vt:lpstr>Model 2- CNN architecture</vt:lpstr>
      <vt:lpstr>Modelling </vt:lpstr>
      <vt:lpstr>VGG-19 architecture</vt:lpstr>
      <vt:lpstr>Modelling </vt:lpstr>
      <vt:lpstr>Model 5- VGG-19 architecture</vt:lpstr>
      <vt:lpstr>Model 6- VGG-19 architecture</vt:lpstr>
      <vt:lpstr>Modelling </vt:lpstr>
      <vt:lpstr>Error Analysis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 in chest X-ray images using  deep learning models</dc:title>
  <dc:creator>Yiang Yuet Meng</dc:creator>
  <cp:lastModifiedBy>Yiang Yuet Meng</cp:lastModifiedBy>
  <cp:revision>6</cp:revision>
  <dcterms:created xsi:type="dcterms:W3CDTF">2022-05-09T01:48:37Z</dcterms:created>
  <dcterms:modified xsi:type="dcterms:W3CDTF">2022-05-11T01:29:58Z</dcterms:modified>
</cp:coreProperties>
</file>